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58" r:id="rId5"/>
    <p:sldId id="267" r:id="rId6"/>
    <p:sldId id="274" r:id="rId7"/>
    <p:sldId id="260" r:id="rId8"/>
    <p:sldId id="271" r:id="rId9"/>
    <p:sldId id="269" r:id="rId10"/>
    <p:sldId id="262" r:id="rId11"/>
    <p:sldId id="261" r:id="rId12"/>
    <p:sldId id="270" r:id="rId13"/>
    <p:sldId id="263" r:id="rId14"/>
    <p:sldId id="264" r:id="rId15"/>
    <p:sldId id="266" r:id="rId16"/>
    <p:sldId id="265"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83" d="100"/>
          <a:sy n="83" d="100"/>
        </p:scale>
        <p:origin x="45" y="52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4/6/2017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breastcancer-news.com/pinterest/2016/10/11/8527/ginger-turmeric-tea-recip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hyperlink" Target="https://nutritionfacts.org/video/which-nut-fights-cancer-bett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www.rebeccakatz.com/magic-mineral-broth/" TargetMode="Externa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www.mdpi.com/journal/molecules" TargetMode="External"/><Relationship Id="rId2" Type="http://schemas.openxmlformats.org/officeDocument/2006/relationships/hyperlink" Target="https://www.uspharmacist.com/article/adaptogenic-or-medicinal-mushroom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mskcc.org/cancer-care/integrative-medicine/herbs/turmeric"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nutritionfacts.org/2016/02/09/how-to-cook-broccol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nutritionfacts.org/video/broccoli-versus-breast-cancer-stem-cell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artofwellbeing.com/2015/09/18/foursigmaticreview/" TargetMode="External"/><Relationship Id="rId2" Type="http://schemas.openxmlformats.org/officeDocument/2006/relationships/slideLayout" Target="../slideLayouts/slideLayout5.xml"/><Relationship Id="rId1" Type="http://schemas.openxmlformats.org/officeDocument/2006/relationships/video" Target="https://www.youtube.com/embed/7agK0nkiZpA" TargetMode="External"/><Relationship Id="rId5" Type="http://schemas.openxmlformats.org/officeDocument/2006/relationships/image" Target="../media/image6.jpe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857555"/>
            <a:ext cx="8915399" cy="1571445"/>
          </a:xfrm>
        </p:spPr>
        <p:txBody>
          <a:bodyPr>
            <a:normAutofit/>
          </a:bodyPr>
          <a:lstStyle/>
          <a:p>
            <a:pPr algn="ctr"/>
            <a:r>
              <a:rPr lang="en-US" dirty="0" smtClean="0"/>
              <a:t>Cancer Fighting </a:t>
            </a:r>
            <a:r>
              <a:rPr lang="en-US" dirty="0" smtClean="0"/>
              <a:t>Foods</a:t>
            </a:r>
            <a:br>
              <a:rPr lang="en-US" dirty="0" smtClean="0"/>
            </a:br>
            <a:r>
              <a:rPr lang="en-US" sz="2000" i="1" dirty="0" smtClean="0"/>
              <a:t>by Kimberly Kirschner, Willow Star Haven Foundation</a:t>
            </a:r>
            <a:endParaRPr lang="en-US" sz="2000" i="1" dirty="0"/>
          </a:p>
        </p:txBody>
      </p:sp>
      <p:sp>
        <p:nvSpPr>
          <p:cNvPr id="3" name="Subtitle 2"/>
          <p:cNvSpPr>
            <a:spLocks noGrp="1"/>
          </p:cNvSpPr>
          <p:nvPr>
            <p:ph type="subTitle" idx="1"/>
          </p:nvPr>
        </p:nvSpPr>
        <p:spPr>
          <a:xfrm>
            <a:off x="1938069" y="3853132"/>
            <a:ext cx="9566544" cy="2311879"/>
          </a:xfrm>
        </p:spPr>
        <p:txBody>
          <a:bodyPr>
            <a:normAutofit/>
          </a:bodyPr>
          <a:lstStyle/>
          <a:p>
            <a:pPr algn="ctr"/>
            <a:r>
              <a:rPr lang="en-US" dirty="0" smtClean="0"/>
              <a:t>A </a:t>
            </a:r>
            <a:r>
              <a:rPr lang="en-US" dirty="0" smtClean="0"/>
              <a:t>diet rich in nutrient dense foods is </a:t>
            </a:r>
            <a:r>
              <a:rPr lang="en-US" dirty="0" smtClean="0"/>
              <a:t>important in preventing and fighting cancer. The right foods, by themselves or in combination with other foods, can </a:t>
            </a:r>
            <a:r>
              <a:rPr lang="en-US" dirty="0" smtClean="0"/>
              <a:t>support a healthy </a:t>
            </a:r>
            <a:r>
              <a:rPr lang="en-US" dirty="0" smtClean="0"/>
              <a:t>weight, supply disease fighting phytonutrients, </a:t>
            </a:r>
            <a:r>
              <a:rPr lang="en-US" dirty="0" smtClean="0"/>
              <a:t>and improve energy levels, which can be depleted by cancer treatment. The foods included in this  presentation are a sampling of “superfoods” that have been </a:t>
            </a:r>
            <a:r>
              <a:rPr lang="en-US" dirty="0" smtClean="0"/>
              <a:t>extensively studied </a:t>
            </a:r>
            <a:r>
              <a:rPr lang="en-US" dirty="0" smtClean="0"/>
              <a:t>for their benefits: </a:t>
            </a:r>
            <a:r>
              <a:rPr lang="en-US" b="1" i="1" dirty="0" smtClean="0"/>
              <a:t>brassica vegetables; sprouts; mushrooms; allium rich vegetables; turmeric and ginger; berries and other fruits; avocado and nuts; green tea</a:t>
            </a:r>
            <a:endParaRPr lang="en-US" b="1" i="1" dirty="0"/>
          </a:p>
        </p:txBody>
      </p:sp>
    </p:spTree>
    <p:extLst>
      <p:ext uri="{BB962C8B-B14F-4D97-AF65-F5344CB8AC3E}">
        <p14:creationId xmlns:p14="http://schemas.microsoft.com/office/powerpoint/2010/main" val="2410036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Turmeric Root and Ginger</a:t>
            </a:r>
            <a:endParaRPr lang="en-US" dirty="0"/>
          </a:p>
        </p:txBody>
      </p:sp>
      <p:sp>
        <p:nvSpPr>
          <p:cNvPr id="4" name="Content Placeholder 3"/>
          <p:cNvSpPr>
            <a:spLocks noGrp="1"/>
          </p:cNvSpPr>
          <p:nvPr>
            <p:ph sz="half" idx="1"/>
          </p:nvPr>
        </p:nvSpPr>
        <p:spPr>
          <a:xfrm>
            <a:off x="2589212" y="1570008"/>
            <a:ext cx="4313864" cy="4704271"/>
          </a:xfrm>
        </p:spPr>
        <p:txBody>
          <a:bodyPr>
            <a:normAutofit fontScale="85000" lnSpcReduction="10000"/>
          </a:bodyPr>
          <a:lstStyle/>
          <a:p>
            <a:r>
              <a:rPr lang="en-US" dirty="0" smtClean="0"/>
              <a:t>Much has been written about the anti-cancer benefits of turmeric’s principal bioactive ingredient, curcumin. Populations that consume the spice as a regular part of their diet (India, the islands), have lower rates of most cancer compared to the west (for example, Americans have 5 times the rate of breast cancer)</a:t>
            </a:r>
            <a:r>
              <a:rPr lang="en-US" dirty="0"/>
              <a:t> (“Why are Cancer Rates so Low in India?,” </a:t>
            </a:r>
            <a:r>
              <a:rPr lang="en-US" dirty="0" err="1"/>
              <a:t>n.d</a:t>
            </a:r>
            <a:r>
              <a:rPr lang="en-US" dirty="0" err="1" smtClean="0"/>
              <a:t>.</a:t>
            </a:r>
            <a:r>
              <a:rPr lang="en-US" dirty="0" smtClean="0"/>
              <a:t>); </a:t>
            </a:r>
          </a:p>
          <a:p>
            <a:r>
              <a:rPr lang="en-US" dirty="0" smtClean="0"/>
              <a:t>Turmeric </a:t>
            </a:r>
            <a:r>
              <a:rPr lang="en-US" dirty="0" smtClean="0"/>
              <a:t>is </a:t>
            </a:r>
            <a:r>
              <a:rPr lang="en-US" dirty="0" smtClean="0"/>
              <a:t>being studied for its effects on oncogenes of proliferation and apoptosis in breast cancer, and as a combination therapy in cancer treatment </a:t>
            </a:r>
            <a:r>
              <a:rPr lang="en-US" dirty="0"/>
              <a:t>(Liu &amp; Chen, 2013</a:t>
            </a:r>
            <a:r>
              <a:rPr lang="en-US" dirty="0" smtClean="0"/>
              <a:t>); </a:t>
            </a:r>
          </a:p>
          <a:p>
            <a:r>
              <a:rPr lang="en-US" dirty="0" smtClean="0"/>
              <a:t>Major cancer centers, like Memorial Sloan Kettering, acknowledge the benefits of </a:t>
            </a:r>
            <a:r>
              <a:rPr lang="en-US" dirty="0" smtClean="0"/>
              <a:t>turmeric </a:t>
            </a:r>
            <a:r>
              <a:rPr lang="en-US" dirty="0" smtClean="0"/>
              <a:t>root </a:t>
            </a:r>
            <a:r>
              <a:rPr lang="en-US" dirty="0" smtClean="0"/>
              <a:t>but </a:t>
            </a:r>
            <a:r>
              <a:rPr lang="en-US" dirty="0" smtClean="0"/>
              <a:t>warn about its use during chemo (“Turmeric,”</a:t>
            </a:r>
            <a:r>
              <a:rPr lang="en-US" dirty="0" err="1" smtClean="0"/>
              <a:t>n.d</a:t>
            </a:r>
            <a:r>
              <a:rPr lang="en-US" dirty="0" smtClean="0"/>
              <a:t>.)</a:t>
            </a:r>
            <a:endParaRPr lang="en-US" dirty="0"/>
          </a:p>
        </p:txBody>
      </p:sp>
      <p:sp>
        <p:nvSpPr>
          <p:cNvPr id="5" name="Content Placeholder 4"/>
          <p:cNvSpPr>
            <a:spLocks noGrp="1"/>
          </p:cNvSpPr>
          <p:nvPr>
            <p:ph sz="half" idx="2"/>
          </p:nvPr>
        </p:nvSpPr>
        <p:spPr>
          <a:xfrm>
            <a:off x="7190747" y="1616015"/>
            <a:ext cx="4313864" cy="4287829"/>
          </a:xfrm>
        </p:spPr>
        <p:txBody>
          <a:bodyPr>
            <a:normAutofit fontScale="85000" lnSpcReduction="10000"/>
          </a:bodyPr>
          <a:lstStyle/>
          <a:p>
            <a:r>
              <a:rPr lang="en-US" dirty="0" smtClean="0"/>
              <a:t>The active phenolic constituents of ginger are </a:t>
            </a:r>
            <a:r>
              <a:rPr lang="en-US" dirty="0" err="1" smtClean="0"/>
              <a:t>shogaols</a:t>
            </a:r>
            <a:r>
              <a:rPr lang="en-US" dirty="0" smtClean="0"/>
              <a:t>, which have more than anti-nausea, anti-inflammatory properties. They are being tested in breast cancer treatment and found to be potent inhibitors of cancer cell invasion, for use in preventing metastasis, with no side effects or complications </a:t>
            </a:r>
            <a:r>
              <a:rPr lang="en-US" dirty="0"/>
              <a:t>(Ling, Yang, Tan, Chui, &amp; Chew, 2010</a:t>
            </a:r>
            <a:r>
              <a:rPr lang="en-US" dirty="0" smtClean="0"/>
              <a:t>); </a:t>
            </a:r>
          </a:p>
          <a:p>
            <a:r>
              <a:rPr lang="en-US" dirty="0" smtClean="0"/>
              <a:t>Check out this recipe for Ginger Turmeric Tea, a tasty way to incorporate the healing properties of both roots, while also reducing some of the side effects associated with cancer treatment (coconut oil is optional): </a:t>
            </a:r>
            <a:r>
              <a:rPr lang="en-US" dirty="0" smtClean="0">
                <a:hlinkClick r:id="rId2"/>
              </a:rPr>
              <a:t>https://breastcancer-news.com/pinterest/2016/10/11/8527/ginger-turmeric-tea-recipe</a:t>
            </a:r>
            <a:endParaRPr lang="en-US" dirty="0"/>
          </a:p>
        </p:txBody>
      </p:sp>
    </p:spTree>
    <p:extLst>
      <p:ext uri="{BB962C8B-B14F-4D97-AF65-F5344CB8AC3E}">
        <p14:creationId xmlns:p14="http://schemas.microsoft.com/office/powerpoint/2010/main" val="3173132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241541"/>
            <a:ext cx="8911687" cy="2076088"/>
          </a:xfrm>
        </p:spPr>
        <p:txBody>
          <a:bodyPr>
            <a:noAutofit/>
          </a:bodyPr>
          <a:lstStyle/>
          <a:p>
            <a:pPr algn="ctr"/>
            <a:r>
              <a:rPr lang="en-US" sz="2800" dirty="0" smtClean="0"/>
              <a:t>“Berries Seem to Burst with Cancer Protection” </a:t>
            </a:r>
            <a:br>
              <a:rPr lang="en-US" sz="2800" dirty="0" smtClean="0"/>
            </a:br>
            <a:r>
              <a:rPr lang="en-US" sz="1600" dirty="0" smtClean="0"/>
              <a:t>(AICR newsletter #119, Spring 2013)</a:t>
            </a:r>
            <a:r>
              <a:rPr lang="en-US" sz="2400" dirty="0" smtClean="0"/>
              <a:t/>
            </a:r>
            <a:br>
              <a:rPr lang="en-US" sz="2400" dirty="0" smtClean="0"/>
            </a:br>
            <a:r>
              <a:rPr lang="en-US" sz="2400" i="1" dirty="0"/>
              <a:t>A</a:t>
            </a:r>
            <a:r>
              <a:rPr lang="en-US" sz="2400" i="1" dirty="0" smtClean="0"/>
              <a:t>nti-cancer polyphenols fall into multiple classes with Lycopene emerging as the star for </a:t>
            </a:r>
            <a:r>
              <a:rPr lang="en-US" sz="2400" i="1" dirty="0" smtClean="0"/>
              <a:t>Estrogen Receptor Negative Breast Cancer</a:t>
            </a:r>
            <a:endParaRPr lang="en-US" sz="2000" i="1" dirty="0"/>
          </a:p>
        </p:txBody>
      </p:sp>
      <p:sp>
        <p:nvSpPr>
          <p:cNvPr id="4" name="Content Placeholder 3"/>
          <p:cNvSpPr>
            <a:spLocks noGrp="1"/>
          </p:cNvSpPr>
          <p:nvPr>
            <p:ph sz="half" idx="1"/>
          </p:nvPr>
        </p:nvSpPr>
        <p:spPr>
          <a:xfrm>
            <a:off x="2242868" y="2461404"/>
            <a:ext cx="4660208" cy="3703606"/>
          </a:xfrm>
        </p:spPr>
        <p:txBody>
          <a:bodyPr>
            <a:noAutofit/>
          </a:bodyPr>
          <a:lstStyle/>
          <a:p>
            <a:r>
              <a:rPr lang="en-US" sz="1600" dirty="0" err="1" smtClean="0"/>
              <a:t>Anthocyanins</a:t>
            </a:r>
            <a:r>
              <a:rPr lang="en-US" sz="1600" dirty="0" smtClean="0"/>
              <a:t> (the flavonoids that give  berries their vibrant colors), have been shown to reduce cancer cell proliferation and limit their invasive potential (“</a:t>
            </a:r>
            <a:r>
              <a:rPr lang="en-US" sz="1600" dirty="0"/>
              <a:t>Anti-cancer effect of </a:t>
            </a:r>
            <a:r>
              <a:rPr lang="en-US" sz="1600" dirty="0" err="1"/>
              <a:t>anthocyanins</a:t>
            </a:r>
            <a:r>
              <a:rPr lang="en-US" sz="1600" dirty="0"/>
              <a:t>.,” </a:t>
            </a:r>
            <a:r>
              <a:rPr lang="en-US" sz="1600" dirty="0" err="1"/>
              <a:t>n.d</a:t>
            </a:r>
            <a:r>
              <a:rPr lang="en-US" sz="1600" dirty="0" err="1" smtClean="0"/>
              <a:t>.</a:t>
            </a:r>
            <a:r>
              <a:rPr lang="en-US" sz="1600" dirty="0" smtClean="0"/>
              <a:t>);</a:t>
            </a:r>
          </a:p>
          <a:p>
            <a:r>
              <a:rPr lang="en-US" sz="1600" dirty="0" err="1" smtClean="0"/>
              <a:t>Ellagitannins</a:t>
            </a:r>
            <a:r>
              <a:rPr lang="en-US" sz="1600" dirty="0" smtClean="0"/>
              <a:t> (ETs) Found in fruits and some nuts, are being studied for their preventive and tumor reducing abilities. </a:t>
            </a:r>
            <a:r>
              <a:rPr lang="en-US" sz="1600" dirty="0" err="1" smtClean="0"/>
              <a:t>Ets</a:t>
            </a:r>
            <a:r>
              <a:rPr lang="en-US" sz="1600" dirty="0" smtClean="0"/>
              <a:t> may effect anti-angiogenesis by targeting VEGFR-2 and its signaling pathway (Wang et al., 2012), and were able to block estrogen-induced tumors in rat models (</a:t>
            </a:r>
            <a:r>
              <a:rPr lang="en-US" sz="1600" dirty="0" err="1" smtClean="0"/>
              <a:t>Aiyer</a:t>
            </a:r>
            <a:r>
              <a:rPr lang="en-US" sz="1600" dirty="0"/>
              <a:t>, Srinivasan, &amp; Gupta, 2008</a:t>
            </a:r>
            <a:r>
              <a:rPr lang="en-US" sz="1600" dirty="0" smtClean="0"/>
              <a:t>)</a:t>
            </a:r>
            <a:r>
              <a:rPr lang="en-US" sz="1600" dirty="0"/>
              <a:t>.</a:t>
            </a:r>
          </a:p>
        </p:txBody>
      </p:sp>
      <p:sp>
        <p:nvSpPr>
          <p:cNvPr id="7" name="Content Placeholder 6"/>
          <p:cNvSpPr>
            <a:spLocks noGrp="1"/>
          </p:cNvSpPr>
          <p:nvPr>
            <p:ph sz="half" idx="2"/>
          </p:nvPr>
        </p:nvSpPr>
        <p:spPr>
          <a:xfrm>
            <a:off x="7190747" y="2461404"/>
            <a:ext cx="4313864" cy="3847380"/>
          </a:xfrm>
        </p:spPr>
        <p:txBody>
          <a:bodyPr>
            <a:noAutofit/>
          </a:bodyPr>
          <a:lstStyle/>
          <a:p>
            <a:r>
              <a:rPr lang="en-US" sz="1600" dirty="0" smtClean="0"/>
              <a:t>Carotenoids are responsible for the yellow, orange and red color in many fruits and vegetables. Data from a study of over 7,000 women, published in 2012 in the Journal of the National Cancer Institute, showed 22% decreased cancer risk for women with the highest serum levels of lycopene (19% decreased risk with high level of total carotenoids); the mechanism: retinol from carotenoids seems to regulate cell growth, differentiation, programmed cell death and reduces reactive oxygen species (ROS) (</a:t>
            </a:r>
            <a:r>
              <a:rPr lang="en-US" sz="1600" dirty="0" err="1"/>
              <a:t>Voelker</a:t>
            </a:r>
            <a:r>
              <a:rPr lang="en-US" sz="1600" dirty="0"/>
              <a:t>, 2012</a:t>
            </a:r>
            <a:r>
              <a:rPr lang="en-US" sz="1600" dirty="0" smtClean="0"/>
              <a:t>).</a:t>
            </a:r>
            <a:endParaRPr lang="en-US" sz="1600" dirty="0"/>
          </a:p>
        </p:txBody>
      </p:sp>
    </p:spTree>
    <p:extLst>
      <p:ext uri="{BB962C8B-B14F-4D97-AF65-F5344CB8AC3E}">
        <p14:creationId xmlns:p14="http://schemas.microsoft.com/office/powerpoint/2010/main" val="3255140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Avocado and Nuts, Soy </a:t>
            </a:r>
            <a:r>
              <a:rPr lang="en-US" dirty="0" err="1" smtClean="0"/>
              <a:t>Isoflavones</a:t>
            </a:r>
            <a:endParaRPr lang="en-US" dirty="0"/>
          </a:p>
        </p:txBody>
      </p:sp>
      <p:sp>
        <p:nvSpPr>
          <p:cNvPr id="3" name="Content Placeholder 2"/>
          <p:cNvSpPr>
            <a:spLocks noGrp="1"/>
          </p:cNvSpPr>
          <p:nvPr>
            <p:ph idx="1"/>
          </p:nvPr>
        </p:nvSpPr>
        <p:spPr>
          <a:xfrm>
            <a:off x="2589212" y="1500996"/>
            <a:ext cx="8915400" cy="4899804"/>
          </a:xfrm>
        </p:spPr>
        <p:txBody>
          <a:bodyPr>
            <a:normAutofit lnSpcReduction="10000"/>
          </a:bodyPr>
          <a:lstStyle/>
          <a:p>
            <a:r>
              <a:rPr lang="en-US" dirty="0" smtClean="0"/>
              <a:t>Avocado is technically a berry and confers many of the carotenoid benefits of traditional berries; like tomatoes, garlic, broccoli and spinach, avocado is also a source of glutathione peroxidase, vitamin E and oleic acid. This combo is protective against breast cancer, promotes healthy weight and absorption of micronutrients, which are abundant in avocado as well </a:t>
            </a:r>
            <a:r>
              <a:rPr lang="en-US" dirty="0"/>
              <a:t>(</a:t>
            </a:r>
            <a:r>
              <a:rPr lang="en-US" dirty="0" err="1"/>
              <a:t>Voelker</a:t>
            </a:r>
            <a:r>
              <a:rPr lang="en-US" dirty="0"/>
              <a:t>, 2012</a:t>
            </a:r>
            <a:r>
              <a:rPr lang="en-US" dirty="0" smtClean="0"/>
              <a:t>);</a:t>
            </a:r>
          </a:p>
          <a:p>
            <a:r>
              <a:rPr lang="en-US" dirty="0" smtClean="0"/>
              <a:t>Whole walnut extracts on BC cells decreased proliferation of MCF-7 cells more than individual components like nut oil </a:t>
            </a:r>
            <a:r>
              <a:rPr lang="en-US" dirty="0"/>
              <a:t>(</a:t>
            </a:r>
            <a:r>
              <a:rPr lang="en-US" dirty="0" err="1"/>
              <a:t>Vanden</a:t>
            </a:r>
            <a:r>
              <a:rPr lang="en-US" dirty="0"/>
              <a:t> </a:t>
            </a:r>
            <a:r>
              <a:rPr lang="en-US" dirty="0" err="1"/>
              <a:t>Heuvel</a:t>
            </a:r>
            <a:r>
              <a:rPr lang="en-US" dirty="0"/>
              <a:t> et al., 2012</a:t>
            </a:r>
            <a:r>
              <a:rPr lang="en-US" dirty="0" smtClean="0"/>
              <a:t>). Check out Dr. </a:t>
            </a:r>
            <a:r>
              <a:rPr lang="en-US" dirty="0" err="1" smtClean="0"/>
              <a:t>Greger’s</a:t>
            </a:r>
            <a:r>
              <a:rPr lang="en-US" dirty="0" smtClean="0"/>
              <a:t> link: </a:t>
            </a:r>
            <a:r>
              <a:rPr lang="en-US" dirty="0" smtClean="0">
                <a:hlinkClick r:id="rId2"/>
              </a:rPr>
              <a:t>Which Nut Fights Cancer Better?</a:t>
            </a:r>
            <a:r>
              <a:rPr lang="en-US" dirty="0" smtClean="0"/>
              <a:t> </a:t>
            </a:r>
          </a:p>
          <a:p>
            <a:r>
              <a:rPr lang="en-US" dirty="0" smtClean="0"/>
              <a:t>Soy </a:t>
            </a:r>
            <a:r>
              <a:rPr lang="en-US" dirty="0" err="1" smtClean="0"/>
              <a:t>Isoflavones</a:t>
            </a:r>
            <a:r>
              <a:rPr lang="en-US" dirty="0" smtClean="0"/>
              <a:t> and BC: Many ER+ BC patients avoid whole-food soy products (due to phytoestrogens) in spite of research demonstrating the anti-cancer benefits. In BC prevention, Asian populations score best as intake of soy started in childhood. Studies on all populations show a 33-60% reduced risk of recurrence in those consuming soy </a:t>
            </a:r>
            <a:r>
              <a:rPr lang="en-US" sz="1500" dirty="0"/>
              <a:t>(“Nutrition and Breast Cancer — Studies Show a Nutrient-Dense Diet Plus Daily Exercise Can Lower Risk of Recurrence,” </a:t>
            </a:r>
            <a:r>
              <a:rPr lang="en-US" sz="1500" dirty="0" err="1"/>
              <a:t>n.d</a:t>
            </a:r>
            <a:r>
              <a:rPr lang="en-US" sz="1500" dirty="0" err="1" smtClean="0"/>
              <a:t>.</a:t>
            </a:r>
            <a:r>
              <a:rPr lang="en-US" sz="1500" dirty="0" smtClean="0"/>
              <a:t>)</a:t>
            </a:r>
            <a:r>
              <a:rPr lang="en-US" dirty="0" smtClean="0"/>
              <a:t>. Whole food soy products should be organic to avoid pesticides and genetic modification; fermented soy, such as tempeh or </a:t>
            </a:r>
            <a:r>
              <a:rPr lang="en-US" dirty="0" err="1" smtClean="0"/>
              <a:t>natto</a:t>
            </a:r>
            <a:r>
              <a:rPr lang="en-US" dirty="0" smtClean="0"/>
              <a:t>, are excellent options although </a:t>
            </a:r>
            <a:r>
              <a:rPr lang="en-US" dirty="0" err="1" smtClean="0"/>
              <a:t>natto</a:t>
            </a:r>
            <a:r>
              <a:rPr lang="en-US" dirty="0" smtClean="0"/>
              <a:t> is something of an acquired taste. </a:t>
            </a:r>
            <a:endParaRPr lang="en-US" dirty="0"/>
          </a:p>
        </p:txBody>
      </p:sp>
    </p:spTree>
    <p:extLst>
      <p:ext uri="{BB962C8B-B14F-4D97-AF65-F5344CB8AC3E}">
        <p14:creationId xmlns:p14="http://schemas.microsoft.com/office/powerpoint/2010/main" val="1387922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Tea</a:t>
            </a:r>
            <a:endParaRPr lang="en-US" dirty="0"/>
          </a:p>
        </p:txBody>
      </p:sp>
      <p:sp>
        <p:nvSpPr>
          <p:cNvPr id="3" name="Content Placeholder 2"/>
          <p:cNvSpPr>
            <a:spLocks noGrp="1"/>
          </p:cNvSpPr>
          <p:nvPr>
            <p:ph idx="1"/>
          </p:nvPr>
        </p:nvSpPr>
        <p:spPr>
          <a:xfrm>
            <a:off x="2589212" y="1397479"/>
            <a:ext cx="8915400" cy="4513743"/>
          </a:xfrm>
        </p:spPr>
        <p:txBody>
          <a:bodyPr>
            <a:normAutofit/>
          </a:bodyPr>
          <a:lstStyle/>
          <a:p>
            <a:r>
              <a:rPr lang="en-US" dirty="0" smtClean="0"/>
              <a:t>The class of phytochemicals in green tea, known as </a:t>
            </a:r>
            <a:r>
              <a:rPr lang="en-US" dirty="0" err="1" smtClean="0"/>
              <a:t>catechins</a:t>
            </a:r>
            <a:r>
              <a:rPr lang="en-US" dirty="0" smtClean="0"/>
              <a:t>, are present in a variety of forms. The most abundant green tea </a:t>
            </a:r>
            <a:r>
              <a:rPr lang="en-US" dirty="0" err="1" smtClean="0"/>
              <a:t>catechin</a:t>
            </a:r>
            <a:r>
              <a:rPr lang="en-US" dirty="0" smtClean="0"/>
              <a:t> is epigallocatechin-3-gallate, EGCG. The anti-cancer benefits have been extensively studied and include inhibition of tumor growth, limiting angiogenesis, helping regulate natural cell death and other cell functions that become dysregulated in cancer cells </a:t>
            </a:r>
            <a:r>
              <a:rPr lang="en-US" dirty="0"/>
              <a:t> (Li, Yin, Wang, &amp; Jiang, 2014</a:t>
            </a:r>
            <a:r>
              <a:rPr lang="en-US" dirty="0" smtClean="0"/>
              <a:t>); </a:t>
            </a:r>
            <a:r>
              <a:rPr lang="en-US" b="1" i="1" dirty="0" smtClean="0"/>
              <a:t>EGCG may also target cancer stem cells </a:t>
            </a:r>
            <a:r>
              <a:rPr lang="en-US" dirty="0" smtClean="0"/>
              <a:t>in invasive breast cancer </a:t>
            </a:r>
            <a:r>
              <a:rPr lang="en-US" dirty="0"/>
              <a:t> (</a:t>
            </a:r>
            <a:r>
              <a:rPr lang="en-US" dirty="0" err="1"/>
              <a:t>Mineva</a:t>
            </a:r>
            <a:r>
              <a:rPr lang="en-US" dirty="0"/>
              <a:t>, Paulson, </a:t>
            </a:r>
            <a:r>
              <a:rPr lang="en-US" dirty="0" err="1"/>
              <a:t>Naber</a:t>
            </a:r>
            <a:r>
              <a:rPr lang="en-US" dirty="0"/>
              <a:t>, Yee, &amp; </a:t>
            </a:r>
            <a:r>
              <a:rPr lang="en-US" dirty="0" err="1"/>
              <a:t>Sonenshein</a:t>
            </a:r>
            <a:r>
              <a:rPr lang="en-US" dirty="0"/>
              <a:t>, 2013</a:t>
            </a:r>
            <a:r>
              <a:rPr lang="en-US" dirty="0" smtClean="0"/>
              <a:t>);</a:t>
            </a:r>
          </a:p>
          <a:p>
            <a:r>
              <a:rPr lang="en-US" dirty="0" smtClean="0"/>
              <a:t>Studies cited indicate that the benefits of green tea are enhanced in combination with mushrooms, low-soy intake; </a:t>
            </a:r>
          </a:p>
          <a:p>
            <a:r>
              <a:rPr lang="en-US" dirty="0" smtClean="0"/>
              <a:t>Consume green tea as often as possible; </a:t>
            </a:r>
            <a:r>
              <a:rPr lang="en-US" dirty="0" err="1" smtClean="0"/>
              <a:t>Matcha</a:t>
            </a:r>
            <a:r>
              <a:rPr lang="en-US" dirty="0" smtClean="0"/>
              <a:t> powder is a ceremonial Japanese green tea that is more potent than standard green tea; </a:t>
            </a:r>
            <a:r>
              <a:rPr lang="en-US" dirty="0" err="1" smtClean="0"/>
              <a:t>Matcha</a:t>
            </a:r>
            <a:r>
              <a:rPr lang="en-US" dirty="0" smtClean="0"/>
              <a:t> powder can be added to smoothies, soups, stews; green tea extracts are also available in supplement form.</a:t>
            </a:r>
          </a:p>
          <a:p>
            <a:endParaRPr lang="en-US" dirty="0" smtClean="0"/>
          </a:p>
        </p:txBody>
      </p:sp>
    </p:spTree>
    <p:extLst>
      <p:ext uri="{BB962C8B-B14F-4D97-AF65-F5344CB8AC3E}">
        <p14:creationId xmlns:p14="http://schemas.microsoft.com/office/powerpoint/2010/main" val="3924980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528" y="624110"/>
            <a:ext cx="9808083" cy="836629"/>
          </a:xfrm>
        </p:spPr>
        <p:txBody>
          <a:bodyPr>
            <a:normAutofit fontScale="90000"/>
          </a:bodyPr>
          <a:lstStyle/>
          <a:p>
            <a:pPr algn="ctr"/>
            <a:r>
              <a:rPr lang="en-US" dirty="0" smtClean="0"/>
              <a:t>The Medicine in Food: </a:t>
            </a:r>
            <a:r>
              <a:rPr lang="en-US" sz="2000" dirty="0" smtClean="0"/>
              <a:t>there are so many beneficial phytonutrients  in a whole-food-plant-based diet, brilliantly packaged by nature</a:t>
            </a:r>
            <a:endParaRPr lang="en-US" sz="2000" dirty="0"/>
          </a:p>
        </p:txBody>
      </p:sp>
      <p:sp>
        <p:nvSpPr>
          <p:cNvPr id="4" name="Text Placeholder 3"/>
          <p:cNvSpPr>
            <a:spLocks noGrp="1"/>
          </p:cNvSpPr>
          <p:nvPr>
            <p:ph type="body" idx="1"/>
          </p:nvPr>
        </p:nvSpPr>
        <p:spPr>
          <a:xfrm>
            <a:off x="1575758" y="1581509"/>
            <a:ext cx="4836543" cy="598099"/>
          </a:xfrm>
        </p:spPr>
        <p:txBody>
          <a:bodyPr/>
          <a:lstStyle/>
          <a:p>
            <a:r>
              <a:rPr lang="en-US" sz="1800" i="1" dirty="0" smtClean="0"/>
              <a:t>Cancer fighting chemicals are abundant and synergistic in plants; </a:t>
            </a:r>
            <a:r>
              <a:rPr lang="en-US" sz="1600" i="1" dirty="0" smtClean="0"/>
              <a:t>a few more:  </a:t>
            </a:r>
            <a:endParaRPr lang="en-US" sz="1600" i="1" dirty="0"/>
          </a:p>
        </p:txBody>
      </p:sp>
      <p:sp>
        <p:nvSpPr>
          <p:cNvPr id="5" name="Content Placeholder 4"/>
          <p:cNvSpPr>
            <a:spLocks noGrp="1"/>
          </p:cNvSpPr>
          <p:nvPr>
            <p:ph sz="half" idx="2"/>
          </p:nvPr>
        </p:nvSpPr>
        <p:spPr>
          <a:xfrm>
            <a:off x="1495246" y="2306129"/>
            <a:ext cx="5436860" cy="4169433"/>
          </a:xfrm>
        </p:spPr>
        <p:txBody>
          <a:bodyPr>
            <a:normAutofit lnSpcReduction="10000"/>
          </a:bodyPr>
          <a:lstStyle/>
          <a:p>
            <a:r>
              <a:rPr lang="en-US" b="1" dirty="0" err="1" smtClean="0"/>
              <a:t>Apigenin</a:t>
            </a:r>
            <a:r>
              <a:rPr lang="en-US" dirty="0" smtClean="0"/>
              <a:t> is another wonderful plant chemical in the phytoestrogen family, present in high amounts in foods like parsley, celery, many spices, apples, nuts. A 2015 study in the Journal </a:t>
            </a:r>
            <a:r>
              <a:rPr lang="en-US" dirty="0" err="1" smtClean="0"/>
              <a:t>ActaNaturae</a:t>
            </a:r>
            <a:r>
              <a:rPr lang="en-US" dirty="0" smtClean="0"/>
              <a:t> concluded that </a:t>
            </a:r>
            <a:r>
              <a:rPr lang="en-US" dirty="0" err="1" smtClean="0"/>
              <a:t>apigenin</a:t>
            </a:r>
            <a:r>
              <a:rPr lang="en-US" dirty="0" smtClean="0"/>
              <a:t> was “found to be the most effective phytoestrogen that strongly inhibits the growth of breast cancer cells” </a:t>
            </a:r>
            <a:r>
              <a:rPr lang="en-US" dirty="0"/>
              <a:t>(</a:t>
            </a:r>
            <a:r>
              <a:rPr lang="en-US" dirty="0" err="1"/>
              <a:t>Scherbakov</a:t>
            </a:r>
            <a:r>
              <a:rPr lang="en-US" dirty="0"/>
              <a:t> &amp; </a:t>
            </a:r>
            <a:r>
              <a:rPr lang="en-US" dirty="0" err="1"/>
              <a:t>Andreeva</a:t>
            </a:r>
            <a:r>
              <a:rPr lang="en-US" dirty="0"/>
              <a:t>, 2015</a:t>
            </a:r>
            <a:r>
              <a:rPr lang="en-US" dirty="0" smtClean="0"/>
              <a:t>);</a:t>
            </a:r>
          </a:p>
          <a:p>
            <a:r>
              <a:rPr lang="en-US" b="1" dirty="0" smtClean="0"/>
              <a:t>Fermented foods</a:t>
            </a:r>
            <a:r>
              <a:rPr lang="en-US" dirty="0" smtClean="0"/>
              <a:t>, which help to establish healthy bacteria levels in the gut, have been associated with reduction in breast cancer risk </a:t>
            </a:r>
            <a:r>
              <a:rPr lang="en-US" dirty="0"/>
              <a:t>(Aragón, </a:t>
            </a:r>
            <a:r>
              <a:rPr lang="en-US" dirty="0" err="1"/>
              <a:t>Perdigón</a:t>
            </a:r>
            <a:r>
              <a:rPr lang="en-US" dirty="0"/>
              <a:t>, &amp; de Moreno de LeBlanc, 2014</a:t>
            </a:r>
            <a:r>
              <a:rPr lang="en-US" dirty="0" smtClean="0"/>
              <a:t>); fermented foods are commercially available and easy to make at home;</a:t>
            </a:r>
          </a:p>
          <a:p>
            <a:pPr marL="0" indent="0">
              <a:buNone/>
            </a:pPr>
            <a:endParaRPr lang="en-US" dirty="0"/>
          </a:p>
          <a:p>
            <a:endParaRPr lang="en-US" dirty="0" smtClean="0"/>
          </a:p>
          <a:p>
            <a:endParaRPr lang="en-US" dirty="0"/>
          </a:p>
        </p:txBody>
      </p:sp>
      <p:sp>
        <p:nvSpPr>
          <p:cNvPr id="6" name="Text Placeholder 5"/>
          <p:cNvSpPr>
            <a:spLocks noGrp="1"/>
          </p:cNvSpPr>
          <p:nvPr>
            <p:ph type="body" sz="quarter" idx="3"/>
          </p:nvPr>
        </p:nvSpPr>
        <p:spPr>
          <a:xfrm>
            <a:off x="7033404" y="5526658"/>
            <a:ext cx="4888302" cy="1069674"/>
          </a:xfrm>
        </p:spPr>
        <p:txBody>
          <a:bodyPr/>
          <a:lstStyle/>
          <a:p>
            <a:r>
              <a:rPr lang="en-US" sz="1050" dirty="0" smtClean="0"/>
              <a:t>Pictured: My breakfast salad. Organic arugula, fennel, beet and beet greens, broccoli sprouts, red cabbage/carrot salad, fermented cabbage with fennel, apple, juniper berries and celery seed, cucumber, avocado, parsley, cilantro, strawberries marinated in balsamic vinegar, topped with organic kelp granules; nutritional yeast; a side of </a:t>
            </a:r>
            <a:r>
              <a:rPr lang="en-US" sz="1050" dirty="0" err="1" smtClean="0"/>
              <a:t>Chaga</a:t>
            </a:r>
            <a:r>
              <a:rPr lang="en-US" sz="1050" dirty="0" smtClean="0"/>
              <a:t> beverage</a:t>
            </a:r>
            <a:endParaRPr lang="en-US" sz="1050"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167563" y="1863307"/>
            <a:ext cx="4338637" cy="3663350"/>
          </a:xfrm>
        </p:spPr>
      </p:pic>
    </p:spTree>
    <p:extLst>
      <p:ext uri="{BB962C8B-B14F-4D97-AF65-F5344CB8AC3E}">
        <p14:creationId xmlns:p14="http://schemas.microsoft.com/office/powerpoint/2010/main" val="5530966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47336" y="155276"/>
            <a:ext cx="9457275" cy="1362298"/>
          </a:xfrm>
        </p:spPr>
        <p:txBody>
          <a:bodyPr>
            <a:normAutofit fontScale="90000"/>
          </a:bodyPr>
          <a:lstStyle/>
          <a:p>
            <a:pPr algn="ctr"/>
            <a:r>
              <a:rPr lang="en-US" dirty="0" smtClean="0"/>
              <a:t>Magic Mineral Broth</a:t>
            </a:r>
            <a:br>
              <a:rPr lang="en-US" dirty="0" smtClean="0"/>
            </a:br>
            <a:r>
              <a:rPr lang="en-US" dirty="0" smtClean="0"/>
              <a:t> </a:t>
            </a:r>
            <a:r>
              <a:rPr lang="en-US" sz="1800" dirty="0" smtClean="0"/>
              <a:t>basic recipe link: </a:t>
            </a:r>
            <a:r>
              <a:rPr lang="en-US" sz="1800" dirty="0" smtClean="0">
                <a:hlinkClick r:id="rId2"/>
              </a:rPr>
              <a:t>http://www.rebeccakatz.com/magic-mineral-broth/</a:t>
            </a:r>
            <a:r>
              <a:rPr lang="en-US" sz="1800" dirty="0" smtClean="0"/>
              <a:t> ; books by Rebecca Katz include Clean Soups; The Cancer Fighting Kitchen; The Longevity Kitchen</a:t>
            </a:r>
            <a:endParaRPr lang="en-US" sz="1800" dirty="0"/>
          </a:p>
        </p:txBody>
      </p:sp>
      <p:sp>
        <p:nvSpPr>
          <p:cNvPr id="5" name="Text Placeholder 4"/>
          <p:cNvSpPr>
            <a:spLocks noGrp="1"/>
          </p:cNvSpPr>
          <p:nvPr>
            <p:ph type="body" idx="1"/>
          </p:nvPr>
        </p:nvSpPr>
        <p:spPr>
          <a:xfrm>
            <a:off x="2196860" y="1759789"/>
            <a:ext cx="4321177" cy="897147"/>
          </a:xfrm>
        </p:spPr>
        <p:txBody>
          <a:bodyPr/>
          <a:lstStyle/>
          <a:p>
            <a:pPr algn="r"/>
            <a:r>
              <a:rPr lang="en-US" sz="1800" dirty="0" smtClean="0"/>
              <a:t>A large batch will provide plenty of broth to drink throughout the day or as a base for stews and soups</a:t>
            </a:r>
            <a:endParaRPr lang="en-US" sz="1800"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9826" y="2835215"/>
            <a:ext cx="4942787" cy="3289540"/>
          </a:xfrm>
        </p:spPr>
      </p:pic>
      <p:sp>
        <p:nvSpPr>
          <p:cNvPr id="7" name="Text Placeholder 6"/>
          <p:cNvSpPr>
            <a:spLocks noGrp="1"/>
          </p:cNvSpPr>
          <p:nvPr>
            <p:ph type="body" sz="quarter" idx="3"/>
          </p:nvPr>
        </p:nvSpPr>
        <p:spPr>
          <a:xfrm>
            <a:off x="7167847" y="5791200"/>
            <a:ext cx="4489315" cy="966833"/>
          </a:xfrm>
        </p:spPr>
        <p:txBody>
          <a:bodyPr/>
          <a:lstStyle/>
          <a:p>
            <a:pPr algn="ctr"/>
            <a:r>
              <a:rPr lang="en-US" sz="1400" dirty="0" smtClean="0"/>
              <a:t>The recipe is flexible; steep green tea and dandelion leaves in the soup for added benefit; the ingredients can be simmered overnight for a rich broth</a:t>
            </a:r>
            <a:endParaRPr lang="en-US" sz="1400" dirty="0"/>
          </a:p>
        </p:txBody>
      </p:sp>
      <p:pic>
        <p:nvPicPr>
          <p:cNvPr id="10" name="Content Placeholder 9"/>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7167563" y="1811548"/>
            <a:ext cx="4338637" cy="3778370"/>
          </a:xfrm>
        </p:spPr>
      </p:pic>
    </p:spTree>
    <p:extLst>
      <p:ext uri="{BB962C8B-B14F-4D97-AF65-F5344CB8AC3E}">
        <p14:creationId xmlns:p14="http://schemas.microsoft.com/office/powerpoint/2010/main" val="541975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Medicinal Mushroom Soup</a:t>
            </a:r>
            <a:endParaRPr lang="en-US" dirty="0"/>
          </a:p>
        </p:txBody>
      </p:sp>
      <p:sp>
        <p:nvSpPr>
          <p:cNvPr id="4" name="Text Placeholder 3"/>
          <p:cNvSpPr>
            <a:spLocks noGrp="1"/>
          </p:cNvSpPr>
          <p:nvPr>
            <p:ph type="body" idx="1"/>
          </p:nvPr>
        </p:nvSpPr>
        <p:spPr>
          <a:xfrm>
            <a:off x="2202611" y="1305465"/>
            <a:ext cx="4729494" cy="1121434"/>
          </a:xfrm>
        </p:spPr>
        <p:txBody>
          <a:bodyPr/>
          <a:lstStyle/>
          <a:p>
            <a:r>
              <a:rPr lang="en-US" sz="1600" dirty="0" smtClean="0"/>
              <a:t>Cancer treatment can reduce appetite and make eating solid food difficult. This makes nutrient density in all menu items even more important</a:t>
            </a:r>
            <a:endParaRPr lang="en-US" sz="160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89213" y="2597150"/>
            <a:ext cx="4343400" cy="3257550"/>
          </a:xfrm>
        </p:spPr>
      </p:pic>
      <p:sp>
        <p:nvSpPr>
          <p:cNvPr id="6" name="Text Placeholder 5"/>
          <p:cNvSpPr>
            <a:spLocks noGrp="1"/>
          </p:cNvSpPr>
          <p:nvPr>
            <p:ph type="body" sz="quarter" idx="3"/>
          </p:nvPr>
        </p:nvSpPr>
        <p:spPr>
          <a:xfrm>
            <a:off x="7196377" y="4957314"/>
            <a:ext cx="4673570" cy="1782792"/>
          </a:xfrm>
        </p:spPr>
        <p:txBody>
          <a:bodyPr/>
          <a:lstStyle/>
          <a:p>
            <a:r>
              <a:rPr lang="en-US" sz="1300" dirty="0" smtClean="0"/>
              <a:t>Using mineral broth as a base, leeks, garlic, </a:t>
            </a:r>
            <a:r>
              <a:rPr lang="en-US" sz="1300" dirty="0" err="1" smtClean="0"/>
              <a:t>maitake</a:t>
            </a:r>
            <a:r>
              <a:rPr lang="en-US" sz="1300" dirty="0" smtClean="0"/>
              <a:t>, shiitake, oyster and white mushrooms are sautéed; a variety of vegetables including parsley and cashews or walnuts are added to the pressure cooker; after cooking, additional mushrooms in powder form, plus turmeric, are added, then all ingredients are pureed. Thickness can be adjusted with mineral broth</a:t>
            </a:r>
            <a:r>
              <a:rPr lang="en-US" sz="1300" dirty="0" smtClean="0"/>
              <a:t>. </a:t>
            </a:r>
            <a:r>
              <a:rPr lang="en-US" sz="1300" dirty="0" smtClean="0"/>
              <a:t>Citrus and pepper in the recipes make many spices/ingredients more bioavailable.</a:t>
            </a:r>
            <a:endParaRPr lang="en-US" sz="1300" dirty="0"/>
          </a:p>
        </p:txBody>
      </p:sp>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165974" y="1595097"/>
            <a:ext cx="4338637" cy="3253977"/>
          </a:xfrm>
        </p:spPr>
      </p:pic>
    </p:spTree>
    <p:extLst>
      <p:ext uri="{BB962C8B-B14F-4D97-AF65-F5344CB8AC3E}">
        <p14:creationId xmlns:p14="http://schemas.microsoft.com/office/powerpoint/2010/main" val="300944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90315" y="138024"/>
            <a:ext cx="1058924" cy="391063"/>
          </a:xfrm>
        </p:spPr>
        <p:txBody>
          <a:bodyPr>
            <a:noAutofit/>
          </a:bodyPr>
          <a:lstStyle/>
          <a:p>
            <a:r>
              <a:rPr lang="en-US" sz="1200" dirty="0" smtClean="0"/>
              <a:t>References:</a:t>
            </a:r>
            <a:endParaRPr lang="en-US" sz="1050" dirty="0"/>
          </a:p>
        </p:txBody>
      </p:sp>
      <p:sp>
        <p:nvSpPr>
          <p:cNvPr id="8" name="Content Placeholder 7"/>
          <p:cNvSpPr>
            <a:spLocks noGrp="1"/>
          </p:cNvSpPr>
          <p:nvPr>
            <p:ph idx="1"/>
          </p:nvPr>
        </p:nvSpPr>
        <p:spPr>
          <a:xfrm>
            <a:off x="1564257" y="138024"/>
            <a:ext cx="10627742" cy="6719976"/>
          </a:xfrm>
        </p:spPr>
        <p:txBody>
          <a:bodyPr>
            <a:noAutofit/>
          </a:bodyPr>
          <a:lstStyle/>
          <a:p>
            <a:r>
              <a:rPr lang="en-US" sz="1050" dirty="0" err="1"/>
              <a:t>Aiyer</a:t>
            </a:r>
            <a:r>
              <a:rPr lang="en-US" sz="1050" dirty="0"/>
              <a:t>, H. S., Srinivasan, C., &amp; Gupta, R. C. (2008). Dietary berries and </a:t>
            </a:r>
            <a:r>
              <a:rPr lang="en-US" sz="1050" dirty="0" err="1"/>
              <a:t>ellagic</a:t>
            </a:r>
            <a:r>
              <a:rPr lang="en-US" sz="1050" dirty="0"/>
              <a:t> acid diminish estrogen-mediated mammary tumorigenesis in ACI rats. </a:t>
            </a:r>
            <a:r>
              <a:rPr lang="en-US" sz="1050" i="1" dirty="0"/>
              <a:t>Nutrition and Cancer</a:t>
            </a:r>
            <a:r>
              <a:rPr lang="en-US" sz="1050" dirty="0"/>
              <a:t>, </a:t>
            </a:r>
            <a:r>
              <a:rPr lang="en-US" sz="1050" i="1" dirty="0"/>
              <a:t>60</a:t>
            </a:r>
            <a:r>
              <a:rPr lang="en-US" sz="1050" dirty="0"/>
              <a:t>(2), 227–234. https://doi.org/10.1080/01635580701624712</a:t>
            </a:r>
          </a:p>
          <a:p>
            <a:r>
              <a:rPr lang="en-US" sz="1050" dirty="0"/>
              <a:t>Anti-cancer effect of </a:t>
            </a:r>
            <a:r>
              <a:rPr lang="en-US" sz="1050" dirty="0" err="1"/>
              <a:t>anthocyanins</a:t>
            </a:r>
            <a:r>
              <a:rPr lang="en-US" sz="1050" dirty="0"/>
              <a:t>. (</a:t>
            </a:r>
            <a:r>
              <a:rPr lang="en-US" sz="1050" dirty="0" err="1"/>
              <a:t>n.d.</a:t>
            </a:r>
            <a:r>
              <a:rPr lang="en-US" sz="1050" dirty="0"/>
              <a:t>). Retrieved April 4, 2017, from http://www.phytochemicals.info/phytochemicals/anthocyanins/anti-cancer.php</a:t>
            </a:r>
          </a:p>
          <a:p>
            <a:r>
              <a:rPr lang="en-US" sz="1050" dirty="0"/>
              <a:t>Aragón, F., </a:t>
            </a:r>
            <a:r>
              <a:rPr lang="en-US" sz="1050" dirty="0" err="1"/>
              <a:t>Perdigón</a:t>
            </a:r>
            <a:r>
              <a:rPr lang="en-US" sz="1050" dirty="0"/>
              <a:t>, G., &amp; de Moreno de LeBlanc, A. (2014). Modification in the diet can induce beneficial effects against breast cancer. </a:t>
            </a:r>
            <a:r>
              <a:rPr lang="en-US" sz="1050" i="1" dirty="0"/>
              <a:t>World Journal of Clinical Oncology</a:t>
            </a:r>
            <a:r>
              <a:rPr lang="en-US" sz="1050" dirty="0"/>
              <a:t>, </a:t>
            </a:r>
            <a:r>
              <a:rPr lang="en-US" sz="1050" i="1" dirty="0"/>
              <a:t>5</a:t>
            </a:r>
            <a:r>
              <a:rPr lang="en-US" sz="1050" dirty="0"/>
              <a:t>(3), 455–464. https://doi.org/10.5306/wjco.v5.i3.455</a:t>
            </a:r>
          </a:p>
          <a:p>
            <a:r>
              <a:rPr lang="en-US" sz="1050" dirty="0"/>
              <a:t>California, M. S., </a:t>
            </a:r>
            <a:r>
              <a:rPr lang="en-US" sz="1050" dirty="0" err="1"/>
              <a:t>PharmD</a:t>
            </a:r>
            <a:r>
              <a:rPr lang="en-US" sz="1050" dirty="0"/>
              <a:t>, PhD Alta Bates Summit Medical Center Department of Pharmacy Services Berkeley. (</a:t>
            </a:r>
            <a:r>
              <a:rPr lang="en-US" sz="1050" dirty="0" err="1"/>
              <a:t>n.d.</a:t>
            </a:r>
            <a:r>
              <a:rPr lang="en-US" sz="1050" dirty="0"/>
              <a:t>). </a:t>
            </a:r>
            <a:r>
              <a:rPr lang="en-US" sz="1050" dirty="0" err="1"/>
              <a:t>Adaptogenic</a:t>
            </a:r>
            <a:r>
              <a:rPr lang="en-US" sz="1050" dirty="0"/>
              <a:t> or Medicinal Mushrooms. Retrieved April 4, 2017, from </a:t>
            </a:r>
            <a:r>
              <a:rPr lang="en-US" sz="1050" dirty="0">
                <a:hlinkClick r:id="rId2"/>
              </a:rPr>
              <a:t>https://</a:t>
            </a:r>
            <a:r>
              <a:rPr lang="en-US" sz="1050" dirty="0" smtClean="0">
                <a:hlinkClick r:id="rId2"/>
              </a:rPr>
              <a:t>www.uspharmacist.com/article/adaptogenic-or-medicinal-mushrooms</a:t>
            </a:r>
            <a:endParaRPr lang="en-US" sz="1050" dirty="0" smtClean="0"/>
          </a:p>
          <a:p>
            <a:r>
              <a:rPr lang="en-US" sz="1050" dirty="0" err="1"/>
              <a:t>Chudzik</a:t>
            </a:r>
            <a:r>
              <a:rPr lang="en-US" sz="1050" dirty="0"/>
              <a:t>, M., </a:t>
            </a:r>
            <a:r>
              <a:rPr lang="en-US" sz="1050" dirty="0" err="1"/>
              <a:t>Korzonek-Szlacheta</a:t>
            </a:r>
            <a:r>
              <a:rPr lang="en-US" sz="1050" dirty="0"/>
              <a:t>, I., &amp; </a:t>
            </a:r>
            <a:r>
              <a:rPr lang="en-US" sz="1050" dirty="0" err="1"/>
              <a:t>Wojciech</a:t>
            </a:r>
            <a:r>
              <a:rPr lang="en-US" sz="1050" dirty="0"/>
              <a:t>, K. (2015, January 19). Triterpenes as Potentially Cytotoxic Compounds. Retrieved from </a:t>
            </a:r>
            <a:r>
              <a:rPr lang="en-US" sz="1050" dirty="0" smtClean="0">
                <a:hlinkClick r:id="rId3"/>
              </a:rPr>
              <a:t>www.mdpi.com/journal/molecules</a:t>
            </a:r>
            <a:endParaRPr lang="en-US" sz="1050" dirty="0" smtClean="0"/>
          </a:p>
          <a:p>
            <a:r>
              <a:rPr lang="en-US" sz="1050" dirty="0"/>
              <a:t>Editor. (2016, November 4). Triterpenoid </a:t>
            </a:r>
            <a:r>
              <a:rPr lang="en-US" sz="1050" dirty="0" err="1"/>
              <a:t>Saponins</a:t>
            </a:r>
            <a:r>
              <a:rPr lang="en-US" sz="1050" dirty="0"/>
              <a:t> From Plants Show Potential As </a:t>
            </a:r>
            <a:r>
              <a:rPr lang="en-US" sz="1050" dirty="0" err="1"/>
              <a:t>Chemopreventive</a:t>
            </a:r>
            <a:r>
              <a:rPr lang="en-US" sz="1050" dirty="0"/>
              <a:t> Agents. Retrieved from https://biofoundations.org/triterpenoid-saponins-from-plants-show-potential-as-chemopreventive-agents</a:t>
            </a:r>
            <a:r>
              <a:rPr lang="en-US" sz="1050" dirty="0" smtClean="0"/>
              <a:t>/</a:t>
            </a:r>
            <a:endParaRPr lang="en-US" sz="1050" dirty="0"/>
          </a:p>
          <a:p>
            <a:r>
              <a:rPr lang="en-US" sz="1050" dirty="0"/>
              <a:t>Garlic and Cancer Prevention. (</a:t>
            </a:r>
            <a:r>
              <a:rPr lang="en-US" sz="1050" dirty="0" err="1"/>
              <a:t>n.d.</a:t>
            </a:r>
            <a:r>
              <a:rPr lang="en-US" sz="1050" dirty="0"/>
              <a:t>). [</a:t>
            </a:r>
            <a:r>
              <a:rPr lang="en-US" sz="1050" dirty="0" err="1"/>
              <a:t>cgvFactSheet</a:t>
            </a:r>
            <a:r>
              <a:rPr lang="en-US" sz="1050" dirty="0"/>
              <a:t>]. Retrieved April 4, 2017, from https://www.cancer.gov/about-cancer/causes-prevention/risk/diet/garlic-fact-sheet</a:t>
            </a:r>
          </a:p>
          <a:p>
            <a:r>
              <a:rPr lang="en-US" sz="1050" dirty="0"/>
              <a:t>How does broccoli help prevent cancer? Study sheds light. (</a:t>
            </a:r>
            <a:r>
              <a:rPr lang="en-US" sz="1050" dirty="0" err="1"/>
              <a:t>n.d.</a:t>
            </a:r>
            <a:r>
              <a:rPr lang="en-US" sz="1050" dirty="0"/>
              <a:t>). Retrieved April 4, 2017, from http://www.medicalnewstoday.com/articles/316448.php</a:t>
            </a:r>
          </a:p>
          <a:p>
            <a:r>
              <a:rPr lang="en-US" sz="1050" dirty="0"/>
              <a:t>How to Cook Broccoli. (</a:t>
            </a:r>
            <a:r>
              <a:rPr lang="en-US" sz="1050" dirty="0" err="1"/>
              <a:t>n.d.</a:t>
            </a:r>
            <a:r>
              <a:rPr lang="en-US" sz="1050" dirty="0"/>
              <a:t>). Retrieved April 4, 2017, from https://nutritionfacts.org/2016/02/09/how-to-cook-broccoli/</a:t>
            </a:r>
          </a:p>
          <a:p>
            <a:r>
              <a:rPr lang="en-US" sz="1050" dirty="0"/>
              <a:t>Hussey, R. (2015, September 18). Mushroom Powder - in your Coffee? Review of Four Sigmatic mushrooms. Retrieved April 4, 2017, from http://www.artofwellbeing.com/2015/09/18/foursigmaticreview/</a:t>
            </a:r>
          </a:p>
          <a:p>
            <a:r>
              <a:rPr lang="en-US" sz="1050" dirty="0"/>
              <a:t>Li, M.-J., Yin, Y.-C., Wang, J., &amp; Jiang, Y.-F. (2014). Green tea compounds in breast cancer prevention and treatment. </a:t>
            </a:r>
            <a:r>
              <a:rPr lang="en-US" sz="1050" i="1" dirty="0"/>
              <a:t>World Journal of Clinical Oncology</a:t>
            </a:r>
            <a:r>
              <a:rPr lang="en-US" sz="1050" dirty="0"/>
              <a:t>, </a:t>
            </a:r>
            <a:r>
              <a:rPr lang="en-US" sz="1050" i="1" dirty="0"/>
              <a:t>5</a:t>
            </a:r>
            <a:r>
              <a:rPr lang="en-US" sz="1050" dirty="0"/>
              <a:t>(3), 520–528. https://doi.org/10.5306/wjco.v5.i3.520</a:t>
            </a:r>
          </a:p>
          <a:p>
            <a:r>
              <a:rPr lang="en-US" sz="1050" dirty="0" err="1"/>
              <a:t>Lindequist</a:t>
            </a:r>
            <a:r>
              <a:rPr lang="en-US" sz="1050" dirty="0"/>
              <a:t>, U., </a:t>
            </a:r>
            <a:r>
              <a:rPr lang="en-US" sz="1050" dirty="0" err="1"/>
              <a:t>Niedermeyer</a:t>
            </a:r>
            <a:r>
              <a:rPr lang="en-US" sz="1050" dirty="0"/>
              <a:t>, T. H. J., &amp; </a:t>
            </a:r>
            <a:r>
              <a:rPr lang="en-US" sz="1050" dirty="0" err="1"/>
              <a:t>Jülich</a:t>
            </a:r>
            <a:r>
              <a:rPr lang="en-US" sz="1050" dirty="0"/>
              <a:t>, W.-D. (2005). The Pharmacological Potential of Mushrooms. </a:t>
            </a:r>
            <a:r>
              <a:rPr lang="en-US" sz="1050" i="1" dirty="0"/>
              <a:t>Evidence-Based Complementary and Alternative Medicine</a:t>
            </a:r>
            <a:r>
              <a:rPr lang="en-US" sz="1050" dirty="0"/>
              <a:t>, </a:t>
            </a:r>
            <a:r>
              <a:rPr lang="en-US" sz="1050" i="1" dirty="0"/>
              <a:t>2</a:t>
            </a:r>
            <a:r>
              <a:rPr lang="en-US" sz="1050" dirty="0"/>
              <a:t>(3), 285–299. https://doi.org/10.1093/ecam/neh107</a:t>
            </a:r>
          </a:p>
          <a:p>
            <a:r>
              <a:rPr lang="en-US" sz="1050" dirty="0"/>
              <a:t>Ling, H., Yang, H., Tan, S.-H., Chui, W.-K., &amp; Chew, E.-H. (2010). 6-Shogaol, an active constituent of ginger, inhibits breast cancer cell invasion by reducing matrix metalloproteinase-9 expression via blockade of nuclear factor-</a:t>
            </a:r>
            <a:r>
              <a:rPr lang="en-US" sz="1050" dirty="0" err="1"/>
              <a:t>κB</a:t>
            </a:r>
            <a:r>
              <a:rPr lang="en-US" sz="1050" dirty="0"/>
              <a:t> activation. </a:t>
            </a:r>
            <a:r>
              <a:rPr lang="en-US" sz="1050" i="1" dirty="0"/>
              <a:t>British Journal of Pharmacology</a:t>
            </a:r>
            <a:r>
              <a:rPr lang="en-US" sz="1050" dirty="0"/>
              <a:t>, </a:t>
            </a:r>
            <a:r>
              <a:rPr lang="en-US" sz="1050" i="1" dirty="0"/>
              <a:t>161</a:t>
            </a:r>
            <a:r>
              <a:rPr lang="en-US" sz="1050" dirty="0"/>
              <a:t>(8), 1763–1777. https://doi.org/10.1111/j.1476-5381.2010.00991.x</a:t>
            </a:r>
          </a:p>
          <a:p>
            <a:r>
              <a:rPr lang="en-US" sz="1050" dirty="0"/>
              <a:t>Liu, D., &amp; Chen, Z. (2013). The Effect of Curcumin on Breast Cancer Cells. </a:t>
            </a:r>
            <a:r>
              <a:rPr lang="en-US" sz="1050" i="1" dirty="0"/>
              <a:t>Journal of Breast Cancer</a:t>
            </a:r>
            <a:r>
              <a:rPr lang="en-US" sz="1050" dirty="0"/>
              <a:t>, </a:t>
            </a:r>
            <a:r>
              <a:rPr lang="en-US" sz="1050" i="1" dirty="0"/>
              <a:t>16</a:t>
            </a:r>
            <a:r>
              <a:rPr lang="en-US" sz="1050" dirty="0"/>
              <a:t>(2), 133–137. https://doi.org/10.4048/jbc.2013.16.2.133</a:t>
            </a:r>
          </a:p>
          <a:p>
            <a:r>
              <a:rPr lang="en-US" sz="1050" dirty="0" err="1"/>
              <a:t>Mineva</a:t>
            </a:r>
            <a:r>
              <a:rPr lang="en-US" sz="1050" dirty="0"/>
              <a:t>, N. D., Paulson, K. E., </a:t>
            </a:r>
            <a:r>
              <a:rPr lang="en-US" sz="1050" dirty="0" err="1"/>
              <a:t>Naber</a:t>
            </a:r>
            <a:r>
              <a:rPr lang="en-US" sz="1050" dirty="0"/>
              <a:t>, S. P., Yee, A. S., &amp; </a:t>
            </a:r>
            <a:r>
              <a:rPr lang="en-US" sz="1050" dirty="0" err="1"/>
              <a:t>Sonenshein</a:t>
            </a:r>
            <a:r>
              <a:rPr lang="en-US" sz="1050" dirty="0"/>
              <a:t>, G. E. (2013). Epigallocatechin-3-Gallate Inhibits Stem-Like Inflammatory Breast Cancer Cells. </a:t>
            </a:r>
            <a:r>
              <a:rPr lang="en-US" sz="1050" i="1" dirty="0"/>
              <a:t>PLOS ONE</a:t>
            </a:r>
            <a:r>
              <a:rPr lang="en-US" sz="1050" dirty="0"/>
              <a:t>, </a:t>
            </a:r>
            <a:r>
              <a:rPr lang="en-US" sz="1050" i="1" dirty="0"/>
              <a:t>8</a:t>
            </a:r>
            <a:r>
              <a:rPr lang="en-US" sz="1050" dirty="0"/>
              <a:t>(9), e73464. https://</a:t>
            </a:r>
            <a:r>
              <a:rPr lang="en-US" sz="1050" dirty="0" smtClean="0"/>
              <a:t>doi.org/10.1371/journal.pone.0073464</a:t>
            </a:r>
            <a:endParaRPr lang="en-US" sz="1050" dirty="0"/>
          </a:p>
        </p:txBody>
      </p:sp>
    </p:spTree>
    <p:extLst>
      <p:ext uri="{BB962C8B-B14F-4D97-AF65-F5344CB8AC3E}">
        <p14:creationId xmlns:p14="http://schemas.microsoft.com/office/powerpoint/2010/main" val="3014219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4664766" cy="577837"/>
          </a:xfrm>
        </p:spPr>
        <p:txBody>
          <a:bodyPr>
            <a:normAutofit/>
          </a:bodyPr>
          <a:lstStyle/>
          <a:p>
            <a:r>
              <a:rPr lang="en-US" sz="1400" dirty="0" smtClean="0"/>
              <a:t>References continued:</a:t>
            </a:r>
            <a:endParaRPr lang="en-US" sz="1400" dirty="0"/>
          </a:p>
        </p:txBody>
      </p:sp>
      <p:sp>
        <p:nvSpPr>
          <p:cNvPr id="3" name="Content Placeholder 2"/>
          <p:cNvSpPr>
            <a:spLocks noGrp="1"/>
          </p:cNvSpPr>
          <p:nvPr>
            <p:ph idx="1"/>
          </p:nvPr>
        </p:nvSpPr>
        <p:spPr>
          <a:xfrm>
            <a:off x="1627517" y="1098431"/>
            <a:ext cx="9877095" cy="5411638"/>
          </a:xfrm>
        </p:spPr>
        <p:txBody>
          <a:bodyPr>
            <a:normAutofit fontScale="92500" lnSpcReduction="20000"/>
          </a:bodyPr>
          <a:lstStyle/>
          <a:p>
            <a:r>
              <a:rPr lang="en-US" sz="1050" dirty="0"/>
              <a:t>Moro, C., Palacios, I., Lozano, M., </a:t>
            </a:r>
            <a:r>
              <a:rPr lang="en-US" sz="1050" dirty="0" err="1"/>
              <a:t>D’Arrigo</a:t>
            </a:r>
            <a:r>
              <a:rPr lang="en-US" sz="1050" dirty="0"/>
              <a:t>, M., </a:t>
            </a:r>
            <a:r>
              <a:rPr lang="en-US" sz="1050" dirty="0" err="1"/>
              <a:t>Guillamón</a:t>
            </a:r>
            <a:r>
              <a:rPr lang="en-US" sz="1050" dirty="0"/>
              <a:t>, E., </a:t>
            </a:r>
            <a:r>
              <a:rPr lang="en-US" sz="1050" dirty="0" err="1"/>
              <a:t>Villares</a:t>
            </a:r>
            <a:r>
              <a:rPr lang="en-US" sz="1050" dirty="0"/>
              <a:t>, A., … </a:t>
            </a:r>
            <a:r>
              <a:rPr lang="en-US" sz="1050" dirty="0" err="1"/>
              <a:t>García-Lafuente</a:t>
            </a:r>
            <a:r>
              <a:rPr lang="en-US" sz="1050" dirty="0"/>
              <a:t>, A. (2012). Anti-inflammatory activity of </a:t>
            </a:r>
            <a:r>
              <a:rPr lang="en-US" sz="1050" dirty="0" err="1"/>
              <a:t>methanolic</a:t>
            </a:r>
            <a:r>
              <a:rPr lang="en-US" sz="1050" dirty="0"/>
              <a:t> extracts from edible mushrooms in LPS activated RAW 264.7 macrophages. </a:t>
            </a:r>
            <a:r>
              <a:rPr lang="en-US" sz="1050" i="1" dirty="0"/>
              <a:t>Food Chemistry</a:t>
            </a:r>
            <a:r>
              <a:rPr lang="en-US" sz="1050" dirty="0"/>
              <a:t>, </a:t>
            </a:r>
            <a:r>
              <a:rPr lang="en-US" sz="1050" i="1" dirty="0"/>
              <a:t>130</a:t>
            </a:r>
            <a:r>
              <a:rPr lang="en-US" sz="1050" dirty="0"/>
              <a:t>(2), 350–355. https://doi.org/10.1016/j.foodchem.2011.07.049</a:t>
            </a:r>
          </a:p>
          <a:p>
            <a:r>
              <a:rPr lang="en-US" sz="1050" dirty="0" smtClean="0"/>
              <a:t>Mushrooms</a:t>
            </a:r>
            <a:r>
              <a:rPr lang="en-US" sz="1050" dirty="0"/>
              <a:t>. (</a:t>
            </a:r>
            <a:r>
              <a:rPr lang="en-US" sz="1050" dirty="0" err="1"/>
              <a:t>n.d.</a:t>
            </a:r>
            <a:r>
              <a:rPr lang="en-US" sz="1050" dirty="0"/>
              <a:t>). [</a:t>
            </a:r>
            <a:r>
              <a:rPr lang="en-US" sz="1050" dirty="0" err="1"/>
              <a:t>pdqCancerInfoSummary</a:t>
            </a:r>
            <a:r>
              <a:rPr lang="en-US" sz="1050" dirty="0"/>
              <a:t>]. Retrieved April 4, 2017, from https://www.cancer.gov/about-cancer/treatment/cam/patient/mushrooms-pdq#section/all</a:t>
            </a:r>
          </a:p>
          <a:p>
            <a:r>
              <a:rPr lang="en-US" sz="1050" dirty="0" err="1"/>
              <a:t>Nicastro</a:t>
            </a:r>
            <a:r>
              <a:rPr lang="en-US" sz="1050" dirty="0"/>
              <a:t>, H. L., Ross, S. A., &amp; Milner, J. A. (2015). Garlic and onions: Their cancer prevention properties. </a:t>
            </a:r>
            <a:r>
              <a:rPr lang="en-US" sz="1050" i="1" dirty="0"/>
              <a:t>Cancer Prevention Research (Philadelphia, Pa.)</a:t>
            </a:r>
            <a:r>
              <a:rPr lang="en-US" sz="1050" dirty="0"/>
              <a:t>, </a:t>
            </a:r>
            <a:r>
              <a:rPr lang="en-US" sz="1050" i="1" dirty="0"/>
              <a:t>8</a:t>
            </a:r>
            <a:r>
              <a:rPr lang="en-US" sz="1050" dirty="0"/>
              <a:t>(3), 181–189. https://doi.org/10.1158/1940-6207.CAPR-14-0172</a:t>
            </a:r>
          </a:p>
          <a:p>
            <a:r>
              <a:rPr lang="en-US" sz="1050" dirty="0"/>
              <a:t>Nutrition and Breast Cancer — Studies Show a Nutrient-Dense Diet Plus Daily Exercise Can Lower Risk of Recurrence. (</a:t>
            </a:r>
            <a:r>
              <a:rPr lang="en-US" sz="1050" dirty="0" err="1"/>
              <a:t>n.d.</a:t>
            </a:r>
            <a:r>
              <a:rPr lang="en-US" sz="1050" dirty="0"/>
              <a:t>). Retrieved April 4, 2017, from http://www.todaysdietitian.com/newarchives/080112p48.shtml</a:t>
            </a:r>
          </a:p>
          <a:p>
            <a:r>
              <a:rPr lang="en-US" sz="1050" dirty="0"/>
              <a:t>nutrition_breast.pdf. (</a:t>
            </a:r>
            <a:r>
              <a:rPr lang="en-US" sz="1050" dirty="0" err="1"/>
              <a:t>n.d.</a:t>
            </a:r>
            <a:r>
              <a:rPr lang="en-US" sz="1050" dirty="0"/>
              <a:t>). Retrieved from http://cancer.ucsf.edu/_docs/crc/nutrition_breast.pdf</a:t>
            </a:r>
          </a:p>
          <a:p>
            <a:r>
              <a:rPr lang="en-US" sz="1050" dirty="0" err="1"/>
              <a:t>Scherbakov</a:t>
            </a:r>
            <a:r>
              <a:rPr lang="en-US" sz="1050" dirty="0"/>
              <a:t>, A. M., &amp; </a:t>
            </a:r>
            <a:r>
              <a:rPr lang="en-US" sz="1050" dirty="0" err="1"/>
              <a:t>Andreeva</a:t>
            </a:r>
            <a:r>
              <a:rPr lang="en-US" sz="1050" dirty="0"/>
              <a:t>, O. E. (2015). </a:t>
            </a:r>
            <a:r>
              <a:rPr lang="en-US" sz="1050" dirty="0" err="1"/>
              <a:t>Apigenin</a:t>
            </a:r>
            <a:r>
              <a:rPr lang="en-US" sz="1050" dirty="0"/>
              <a:t> Inhibits Growth of Breast Cancer Cells: The Role of ERα and HER2/</a:t>
            </a:r>
            <a:r>
              <a:rPr lang="en-US" sz="1050" dirty="0" err="1"/>
              <a:t>neu</a:t>
            </a:r>
            <a:r>
              <a:rPr lang="en-US" sz="1050" dirty="0"/>
              <a:t>. </a:t>
            </a:r>
            <a:r>
              <a:rPr lang="en-US" sz="1050" i="1" dirty="0" err="1"/>
              <a:t>Acta</a:t>
            </a:r>
            <a:r>
              <a:rPr lang="en-US" sz="1050" i="1" dirty="0"/>
              <a:t> </a:t>
            </a:r>
            <a:r>
              <a:rPr lang="en-US" sz="1050" i="1" dirty="0" err="1"/>
              <a:t>Naturae</a:t>
            </a:r>
            <a:r>
              <a:rPr lang="en-US" sz="1050" dirty="0"/>
              <a:t>, </a:t>
            </a:r>
            <a:r>
              <a:rPr lang="en-US" sz="1050" i="1" dirty="0"/>
              <a:t>7</a:t>
            </a:r>
            <a:r>
              <a:rPr lang="en-US" sz="1050" dirty="0"/>
              <a:t>(3), 133–139.</a:t>
            </a:r>
          </a:p>
          <a:p>
            <a:r>
              <a:rPr lang="en-US" sz="1050" dirty="0"/>
              <a:t>Surprising Discovery Reveals How Broccoli Fights Cancer. (</a:t>
            </a:r>
            <a:r>
              <a:rPr lang="en-US" sz="1050" dirty="0" err="1"/>
              <a:t>n.d.</a:t>
            </a:r>
            <a:r>
              <a:rPr lang="en-US" sz="1050" dirty="0"/>
              <a:t>). Retrieved April 4, 2017, from http://articles.mercola.com/sites/articles/archive/2017/04/03/how-sulforaphane-fights-cancer.aspx</a:t>
            </a:r>
          </a:p>
          <a:p>
            <a:r>
              <a:rPr lang="en-US" sz="1050" dirty="0"/>
              <a:t>Turmeric. (</a:t>
            </a:r>
            <a:r>
              <a:rPr lang="en-US" sz="1050" dirty="0" err="1"/>
              <a:t>n.d.</a:t>
            </a:r>
            <a:r>
              <a:rPr lang="en-US" sz="1050" dirty="0"/>
              <a:t>). Retrieved April 4, 2017, from </a:t>
            </a:r>
            <a:r>
              <a:rPr lang="en-US" sz="1050" dirty="0">
                <a:hlinkClick r:id="rId2"/>
              </a:rPr>
              <a:t>https://</a:t>
            </a:r>
            <a:r>
              <a:rPr lang="en-US" sz="1050" dirty="0" smtClean="0">
                <a:hlinkClick r:id="rId2"/>
              </a:rPr>
              <a:t>www.mskcc.org/cancer-care/integrative-medicine/herbs/turmeric</a:t>
            </a:r>
            <a:endParaRPr lang="en-US" sz="1050" dirty="0" smtClean="0"/>
          </a:p>
          <a:p>
            <a:r>
              <a:rPr lang="en-US" sz="1100" dirty="0"/>
              <a:t>University, F. M. (2015, January 28). 22% Reduction in Breast Cancer with this Fruit. Retrieved April 7, 2017, from http://</a:t>
            </a:r>
            <a:r>
              <a:rPr lang="en-US" sz="1100" dirty="0" smtClean="0"/>
              <a:t>www.functionalmedicineuniversity.com/public/985.cfm</a:t>
            </a:r>
            <a:endParaRPr lang="en-US" sz="1050" dirty="0"/>
          </a:p>
          <a:p>
            <a:r>
              <a:rPr lang="en-US" sz="1050" dirty="0" err="1"/>
              <a:t>Vanden</a:t>
            </a:r>
            <a:r>
              <a:rPr lang="en-US" sz="1050" dirty="0"/>
              <a:t> </a:t>
            </a:r>
            <a:r>
              <a:rPr lang="en-US" sz="1050" dirty="0" err="1"/>
              <a:t>Heuvel</a:t>
            </a:r>
            <a:r>
              <a:rPr lang="en-US" sz="1050" dirty="0"/>
              <a:t>, J. P., </a:t>
            </a:r>
            <a:r>
              <a:rPr lang="en-US" sz="1050" dirty="0" err="1"/>
              <a:t>Belda</a:t>
            </a:r>
            <a:r>
              <a:rPr lang="en-US" sz="1050" dirty="0"/>
              <a:t>, B. J., Hannon, D. B., Kris-</a:t>
            </a:r>
            <a:r>
              <a:rPr lang="en-US" sz="1050" dirty="0" err="1"/>
              <a:t>Etherton</a:t>
            </a:r>
            <a:r>
              <a:rPr lang="en-US" sz="1050" dirty="0"/>
              <a:t>, P. M., </a:t>
            </a:r>
            <a:r>
              <a:rPr lang="en-US" sz="1050" dirty="0" err="1"/>
              <a:t>Grieger</a:t>
            </a:r>
            <a:r>
              <a:rPr lang="en-US" sz="1050" dirty="0"/>
              <a:t>, J. A., Zhang, J., &amp; Thompson, J. T. (2012). Mechanistic examination of walnuts in prevention of breast cancer. </a:t>
            </a:r>
            <a:r>
              <a:rPr lang="en-US" sz="1050" i="1" dirty="0"/>
              <a:t>Nutrition and Cancer</a:t>
            </a:r>
            <a:r>
              <a:rPr lang="en-US" sz="1050" dirty="0"/>
              <a:t>, </a:t>
            </a:r>
            <a:r>
              <a:rPr lang="en-US" sz="1050" i="1" dirty="0"/>
              <a:t>64</a:t>
            </a:r>
            <a:r>
              <a:rPr lang="en-US" sz="1050" dirty="0"/>
              <a:t>(7), 1078–1086. https://doi.org/10.1080/01635581.2012.717679</a:t>
            </a:r>
          </a:p>
          <a:p>
            <a:r>
              <a:rPr lang="en-US" sz="1050" dirty="0" err="1"/>
              <a:t>Voelker</a:t>
            </a:r>
            <a:r>
              <a:rPr lang="en-US" sz="1050" dirty="0"/>
              <a:t>, R. (2012, December 6). Study Finds Lycopene Most Effective Carotenoid in Reducing Breast Cancer Risk. Retrieved from https://newsatjama.jama.com/2012/12/06/study-finds-lycopene-most-effective-carotenoid-in-reducing-breast-cancer-risk-2/</a:t>
            </a:r>
          </a:p>
          <a:p>
            <a:r>
              <a:rPr lang="en-US" sz="1050" dirty="0"/>
              <a:t>Wang, N., Wang, Z.-Y., Mo, S.-L., Loo, T. Y., Wang, D.-M., Luo, H.-B., … Chen, J.-P. (2012). </a:t>
            </a:r>
            <a:r>
              <a:rPr lang="en-US" sz="1050" dirty="0" err="1"/>
              <a:t>Ellagic</a:t>
            </a:r>
            <a:r>
              <a:rPr lang="en-US" sz="1050" dirty="0"/>
              <a:t> acid, a phenolic compound, exerts anti-angiogenesis effects via VEGFR-2 signaling pathway in breast cancer. </a:t>
            </a:r>
            <a:r>
              <a:rPr lang="en-US" sz="1050" i="1" dirty="0"/>
              <a:t>Breast Cancer Research and Treatment</a:t>
            </a:r>
            <a:r>
              <a:rPr lang="en-US" sz="1050" dirty="0"/>
              <a:t>, </a:t>
            </a:r>
            <a:r>
              <a:rPr lang="en-US" sz="1050" i="1" dirty="0"/>
              <a:t>134</a:t>
            </a:r>
            <a:r>
              <a:rPr lang="en-US" sz="1050" dirty="0"/>
              <a:t>(3), 943–955. https://doi.org/10.1007/s10549-012-1977-9</a:t>
            </a:r>
          </a:p>
          <a:p>
            <a:r>
              <a:rPr lang="en-US" sz="1050" dirty="0"/>
              <a:t>Why are Cancer Rates so Low in India? (</a:t>
            </a:r>
            <a:r>
              <a:rPr lang="en-US" sz="1050" dirty="0" err="1"/>
              <a:t>n.d.</a:t>
            </a:r>
            <a:r>
              <a:rPr lang="en-US" sz="1050" dirty="0"/>
              <a:t>). Retrieved April 4, 2017, from https://nutritionfacts.org/2015/05/05/why-are-cancer-rates-so-low-in-india/</a:t>
            </a:r>
          </a:p>
          <a:p>
            <a:r>
              <a:rPr lang="en-US" sz="1050" dirty="0"/>
              <a:t>Zhang, W. W., Feng, Z., &amp; </a:t>
            </a:r>
            <a:r>
              <a:rPr lang="en-US" sz="1050" dirty="0" err="1"/>
              <a:t>Narod</a:t>
            </a:r>
            <a:r>
              <a:rPr lang="en-US" sz="1050" dirty="0"/>
              <a:t>, S. A. (2014). Multiple therapeutic and preventive effects of 3,3′-diindolylmethane on cancers including prostate cancer and high grade prostatic intraepithelial neoplasia. </a:t>
            </a:r>
            <a:r>
              <a:rPr lang="en-US" sz="1050" i="1" dirty="0"/>
              <a:t>Journal of Biomedical Research</a:t>
            </a:r>
            <a:r>
              <a:rPr lang="en-US" sz="1050" dirty="0"/>
              <a:t>, </a:t>
            </a:r>
            <a:r>
              <a:rPr lang="en-US" sz="1050" i="1" dirty="0"/>
              <a:t>28</a:t>
            </a:r>
            <a:r>
              <a:rPr lang="en-US" sz="1050" dirty="0"/>
              <a:t>(5), 339–348. https://doi.org/10.7555/JBR.28.20140008</a:t>
            </a:r>
          </a:p>
          <a:p>
            <a:r>
              <a:rPr lang="en-US" sz="1050" dirty="0"/>
              <a:t> (</a:t>
            </a:r>
            <a:r>
              <a:rPr lang="en-US" sz="1050" dirty="0" err="1"/>
              <a:t>n.d.</a:t>
            </a:r>
            <a:r>
              <a:rPr lang="en-US" sz="1050" dirty="0"/>
              <a:t>). Retrieved April 4, 2017, from http://www.aicr.org/publications/newsletter/2013-spring-119/berries-seem-to-burst-with-cancer-prevention.html?referrer=https://www.google.com/</a:t>
            </a:r>
          </a:p>
          <a:p>
            <a:endParaRPr lang="en-US" dirty="0"/>
          </a:p>
        </p:txBody>
      </p:sp>
    </p:spTree>
    <p:extLst>
      <p:ext uri="{BB962C8B-B14F-4D97-AF65-F5344CB8AC3E}">
        <p14:creationId xmlns:p14="http://schemas.microsoft.com/office/powerpoint/2010/main" val="674880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294"/>
            <a:ext cx="8911687" cy="1081178"/>
          </a:xfrm>
        </p:spPr>
        <p:txBody>
          <a:bodyPr>
            <a:normAutofit fontScale="90000"/>
          </a:bodyPr>
          <a:lstStyle/>
          <a:p>
            <a:pPr algn="ctr"/>
            <a:r>
              <a:rPr lang="en-US" dirty="0" smtClean="0"/>
              <a:t>Cruciferous Vegetables contain </a:t>
            </a:r>
            <a:r>
              <a:rPr lang="en-US" dirty="0" err="1" smtClean="0"/>
              <a:t>Glucosinolates</a:t>
            </a:r>
            <a:r>
              <a:rPr lang="en-US" dirty="0" smtClean="0"/>
              <a:t>: </a:t>
            </a:r>
            <a:r>
              <a:rPr lang="en-US" dirty="0" err="1"/>
              <a:t>S</a:t>
            </a:r>
            <a:r>
              <a:rPr lang="en-US" dirty="0" err="1" smtClean="0"/>
              <a:t>ulforaphane</a:t>
            </a:r>
            <a:r>
              <a:rPr lang="en-US" dirty="0" smtClean="0"/>
              <a:t>, I3C and DIM</a:t>
            </a:r>
            <a:endParaRPr lang="en-US" dirty="0"/>
          </a:p>
        </p:txBody>
      </p:sp>
      <p:sp>
        <p:nvSpPr>
          <p:cNvPr id="3" name="Content Placeholder 2"/>
          <p:cNvSpPr>
            <a:spLocks noGrp="1"/>
          </p:cNvSpPr>
          <p:nvPr>
            <p:ph idx="1"/>
          </p:nvPr>
        </p:nvSpPr>
        <p:spPr>
          <a:xfrm>
            <a:off x="2589212" y="1420483"/>
            <a:ext cx="8915400" cy="4490739"/>
          </a:xfrm>
        </p:spPr>
        <p:txBody>
          <a:bodyPr>
            <a:normAutofit/>
          </a:bodyPr>
          <a:lstStyle/>
          <a:p>
            <a:r>
              <a:rPr lang="en-US" dirty="0" err="1" smtClean="0"/>
              <a:t>Glucosinolates</a:t>
            </a:r>
            <a:r>
              <a:rPr lang="en-US" dirty="0" smtClean="0"/>
              <a:t> are the sulfur containing compounds in brassica vegetables that confer unique taste, smell and health properties. These break down with the help of the enzyme </a:t>
            </a:r>
            <a:r>
              <a:rPr lang="en-US" dirty="0" err="1" smtClean="0"/>
              <a:t>myrosinase</a:t>
            </a:r>
            <a:r>
              <a:rPr lang="en-US" dirty="0" smtClean="0"/>
              <a:t> to form biologically active indoles and </a:t>
            </a:r>
            <a:r>
              <a:rPr lang="en-US" dirty="0" err="1" smtClean="0"/>
              <a:t>isothiocyanates</a:t>
            </a:r>
            <a:r>
              <a:rPr lang="en-US" dirty="0" smtClean="0"/>
              <a:t>, including </a:t>
            </a:r>
            <a:r>
              <a:rPr lang="en-US" dirty="0" err="1" smtClean="0"/>
              <a:t>sulforaphane</a:t>
            </a:r>
            <a:r>
              <a:rPr lang="en-US" dirty="0" smtClean="0"/>
              <a:t> and I3C;</a:t>
            </a:r>
          </a:p>
          <a:p>
            <a:r>
              <a:rPr lang="en-US" dirty="0" err="1" smtClean="0"/>
              <a:t>Sulforaphane</a:t>
            </a:r>
            <a:r>
              <a:rPr lang="en-US" dirty="0" smtClean="0"/>
              <a:t> has the ability to reduce the expression of long noncoding RNAs (aka </a:t>
            </a:r>
            <a:r>
              <a:rPr lang="en-US" dirty="0" err="1" smtClean="0"/>
              <a:t>IncRNAs</a:t>
            </a:r>
            <a:r>
              <a:rPr lang="en-US" dirty="0" smtClean="0"/>
              <a:t>) which seem to be able to regulate gene expression </a:t>
            </a:r>
            <a:r>
              <a:rPr lang="en-US" dirty="0"/>
              <a:t>(“How does broccoli help prevent cancer?,” </a:t>
            </a:r>
            <a:r>
              <a:rPr lang="en-US" dirty="0" err="1"/>
              <a:t>n.d</a:t>
            </a:r>
            <a:r>
              <a:rPr lang="en-US" dirty="0" err="1" smtClean="0"/>
              <a:t>.</a:t>
            </a:r>
            <a:r>
              <a:rPr lang="en-US" dirty="0" smtClean="0"/>
              <a:t>);</a:t>
            </a:r>
          </a:p>
          <a:p>
            <a:r>
              <a:rPr lang="en-US" dirty="0" smtClean="0"/>
              <a:t> Indole-3-Carbinol and DIM: DIM is the most extensively studied metabolite of I3C and a star in the fight against cancer. It inhibits proliferation of androgen dependent cancers, is anti-proliferative in tumor activity, has been shown to induce apoptosis, inhibit angiogenesis, regulate inflammation, regulate sex hormones and their receptors and inhibit growth of stem cells </a:t>
            </a:r>
            <a:r>
              <a:rPr lang="en-US" dirty="0"/>
              <a:t>(Zhang, Feng, &amp; </a:t>
            </a:r>
            <a:r>
              <a:rPr lang="en-US" dirty="0" err="1"/>
              <a:t>Narod</a:t>
            </a:r>
            <a:r>
              <a:rPr lang="en-US" dirty="0"/>
              <a:t>, 2014</a:t>
            </a:r>
            <a:r>
              <a:rPr lang="en-US" dirty="0" smtClean="0"/>
              <a:t>).</a:t>
            </a:r>
          </a:p>
          <a:p>
            <a:pPr marL="0" indent="0">
              <a:buNone/>
            </a:pPr>
            <a:endParaRPr lang="en-US" dirty="0"/>
          </a:p>
          <a:p>
            <a:endParaRPr lang="en-US" dirty="0" smtClean="0"/>
          </a:p>
          <a:p>
            <a:pPr marL="0" indent="0">
              <a:buNone/>
            </a:pPr>
            <a:endParaRPr lang="en-US" dirty="0"/>
          </a:p>
        </p:txBody>
      </p:sp>
    </p:spTree>
    <p:extLst>
      <p:ext uri="{BB962C8B-B14F-4D97-AF65-F5344CB8AC3E}">
        <p14:creationId xmlns:p14="http://schemas.microsoft.com/office/powerpoint/2010/main" val="25960341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Getting your Brassica on…</a:t>
            </a:r>
            <a:endParaRPr lang="en-US" dirty="0"/>
          </a:p>
        </p:txBody>
      </p:sp>
      <p:sp>
        <p:nvSpPr>
          <p:cNvPr id="3" name="Content Placeholder 2"/>
          <p:cNvSpPr>
            <a:spLocks noGrp="1"/>
          </p:cNvSpPr>
          <p:nvPr>
            <p:ph idx="1"/>
          </p:nvPr>
        </p:nvSpPr>
        <p:spPr>
          <a:xfrm>
            <a:off x="2589212" y="1397479"/>
            <a:ext cx="8915400" cy="4905555"/>
          </a:xfrm>
        </p:spPr>
        <p:txBody>
          <a:bodyPr/>
          <a:lstStyle/>
          <a:p>
            <a:r>
              <a:rPr lang="en-US" b="1" i="1" dirty="0" smtClean="0"/>
              <a:t>Arugula</a:t>
            </a:r>
            <a:r>
              <a:rPr lang="en-US" dirty="0" smtClean="0"/>
              <a:t> has the highest </a:t>
            </a:r>
            <a:r>
              <a:rPr lang="en-US" dirty="0" err="1" smtClean="0"/>
              <a:t>glucosinolate</a:t>
            </a:r>
            <a:r>
              <a:rPr lang="en-US" dirty="0" smtClean="0"/>
              <a:t> content among  mature brassica vegetables;</a:t>
            </a:r>
          </a:p>
          <a:p>
            <a:r>
              <a:rPr lang="en-US" b="1" i="1" dirty="0" smtClean="0"/>
              <a:t>Brussel sprouts </a:t>
            </a:r>
            <a:r>
              <a:rPr lang="en-US" dirty="0" smtClean="0"/>
              <a:t>are right up there with arugula in </a:t>
            </a:r>
            <a:r>
              <a:rPr lang="en-US" dirty="0" err="1" smtClean="0"/>
              <a:t>glucosinolates</a:t>
            </a:r>
            <a:r>
              <a:rPr lang="en-US" dirty="0" smtClean="0"/>
              <a:t>;  they also have twice the </a:t>
            </a:r>
            <a:r>
              <a:rPr lang="en-US" dirty="0"/>
              <a:t>v</a:t>
            </a:r>
            <a:r>
              <a:rPr lang="en-US" dirty="0" smtClean="0"/>
              <a:t>itamin K of red cabbage and more vitamin C than oranges;</a:t>
            </a:r>
          </a:p>
          <a:p>
            <a:r>
              <a:rPr lang="en-US" b="1" i="1" dirty="0" smtClean="0"/>
              <a:t>Purple cabbage </a:t>
            </a:r>
            <a:r>
              <a:rPr lang="en-US" dirty="0" smtClean="0"/>
              <a:t>contains </a:t>
            </a:r>
            <a:r>
              <a:rPr lang="en-US" dirty="0" err="1" smtClean="0"/>
              <a:t>glucosinolates</a:t>
            </a:r>
            <a:r>
              <a:rPr lang="en-US" dirty="0" smtClean="0"/>
              <a:t> and inflammation fighting </a:t>
            </a:r>
            <a:r>
              <a:rPr lang="en-US" dirty="0" err="1" smtClean="0"/>
              <a:t>anthocyanins</a:t>
            </a:r>
            <a:r>
              <a:rPr lang="en-US" dirty="0" smtClean="0"/>
              <a:t>;</a:t>
            </a:r>
          </a:p>
          <a:p>
            <a:r>
              <a:rPr lang="en-US" b="1" i="1" dirty="0" smtClean="0"/>
              <a:t>Kale is </a:t>
            </a:r>
            <a:r>
              <a:rPr lang="en-US" dirty="0" smtClean="0"/>
              <a:t>one of the top vegetables in total antioxidant capacity as measured by ORAC</a:t>
            </a:r>
          </a:p>
          <a:p>
            <a:r>
              <a:rPr lang="en-US" b="1" i="1" dirty="0" smtClean="0"/>
              <a:t>Broccoli </a:t>
            </a:r>
            <a:r>
              <a:rPr lang="en-US" dirty="0" smtClean="0"/>
              <a:t>is</a:t>
            </a:r>
            <a:r>
              <a:rPr lang="en-US" b="1" i="1" dirty="0" smtClean="0"/>
              <a:t> </a:t>
            </a:r>
            <a:r>
              <a:rPr lang="en-US" dirty="0" smtClean="0"/>
              <a:t>the best known star of the brassica family. To enhance the benefits of broccoli allow </a:t>
            </a:r>
            <a:r>
              <a:rPr lang="en-US" dirty="0" err="1" smtClean="0"/>
              <a:t>sulforaphane</a:t>
            </a:r>
            <a:r>
              <a:rPr lang="en-US" dirty="0" smtClean="0"/>
              <a:t> to develop by chopping or blending broccoli and waiting 40 minutes to cook or eat (cooking can deactivate the </a:t>
            </a:r>
            <a:r>
              <a:rPr lang="en-US" b="1" i="1" dirty="0" err="1" smtClean="0"/>
              <a:t>myrosinase</a:t>
            </a:r>
            <a:r>
              <a:rPr lang="en-US" b="1" i="1" dirty="0" smtClean="0"/>
              <a:t> enzyme</a:t>
            </a:r>
            <a:r>
              <a:rPr lang="en-US" dirty="0" smtClean="0"/>
              <a:t>); if you can’t chop and hold, then cook with added mustard greens or radish root, which contain </a:t>
            </a:r>
            <a:r>
              <a:rPr lang="en-US" dirty="0" err="1" smtClean="0"/>
              <a:t>myrosinase</a:t>
            </a:r>
            <a:r>
              <a:rPr lang="en-US" dirty="0" smtClean="0"/>
              <a:t>: </a:t>
            </a:r>
            <a:r>
              <a:rPr lang="en-US" dirty="0" smtClean="0">
                <a:hlinkClick r:id="rId2"/>
              </a:rPr>
              <a:t>How to cook broccoli</a:t>
            </a:r>
            <a:r>
              <a:rPr lang="en-US" dirty="0" smtClean="0"/>
              <a:t> (hyperlink to NutritionFacts.org).</a:t>
            </a:r>
            <a:endParaRPr lang="en-US" b="1" i="1" dirty="0"/>
          </a:p>
        </p:txBody>
      </p:sp>
    </p:spTree>
    <p:extLst>
      <p:ext uri="{BB962C8B-B14F-4D97-AF65-F5344CB8AC3E}">
        <p14:creationId xmlns:p14="http://schemas.microsoft.com/office/powerpoint/2010/main" val="1961003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70295"/>
            <a:ext cx="8911687" cy="1068796"/>
          </a:xfrm>
        </p:spPr>
        <p:txBody>
          <a:bodyPr>
            <a:normAutofit fontScale="90000"/>
          </a:bodyPr>
          <a:lstStyle/>
          <a:p>
            <a:pPr algn="ctr"/>
            <a:r>
              <a:rPr lang="en-US" dirty="0" smtClean="0"/>
              <a:t>Sprouts </a:t>
            </a:r>
            <a:r>
              <a:rPr lang="en-US" dirty="0" smtClean="0">
                <a:hlinkClick r:id="rId2"/>
              </a:rPr>
              <a:t>excerpt from NutritionFacts.org video</a:t>
            </a:r>
            <a:endParaRPr lang="en-US" dirty="0"/>
          </a:p>
        </p:txBody>
      </p:sp>
      <p:sp>
        <p:nvSpPr>
          <p:cNvPr id="3" name="Content Placeholder 2"/>
          <p:cNvSpPr>
            <a:spLocks noGrp="1"/>
          </p:cNvSpPr>
          <p:nvPr>
            <p:ph idx="1"/>
          </p:nvPr>
        </p:nvSpPr>
        <p:spPr>
          <a:xfrm>
            <a:off x="2116347" y="1454989"/>
            <a:ext cx="9604076" cy="5520906"/>
          </a:xfrm>
        </p:spPr>
        <p:txBody>
          <a:bodyPr/>
          <a:lstStyle/>
          <a:p>
            <a:r>
              <a:rPr lang="en-US" dirty="0" smtClean="0"/>
              <a:t>The anti-cancer properties of vegetables are concentrated in their seeds and sprouts. Sprouting and consuming broccoli seeds is an incredibly potent and inexpensive way to get </a:t>
            </a:r>
            <a:r>
              <a:rPr lang="en-US" dirty="0" err="1" smtClean="0"/>
              <a:t>sulforaphane</a:t>
            </a:r>
            <a:r>
              <a:rPr lang="en-US" dirty="0" smtClean="0"/>
              <a:t>—up to 50 times the amount in full grown broccoli </a:t>
            </a:r>
            <a:r>
              <a:rPr lang="en-US" sz="1200" dirty="0"/>
              <a:t>(“Surprising Discovery Reveals How Broccoli Fights Cancer,” </a:t>
            </a:r>
            <a:r>
              <a:rPr lang="en-US" sz="1200" dirty="0" err="1"/>
              <a:t>n.d</a:t>
            </a:r>
            <a:r>
              <a:rPr lang="en-US" sz="1200" dirty="0" err="1" smtClean="0"/>
              <a:t>.</a:t>
            </a:r>
            <a:r>
              <a:rPr lang="en-US" sz="1200" dirty="0" smtClean="0"/>
              <a:t>);</a:t>
            </a:r>
            <a:endParaRPr lang="en-US" dirty="0" smtClean="0"/>
          </a:p>
          <a:p>
            <a:r>
              <a:rPr lang="en-US" dirty="0" smtClean="0"/>
              <a:t>Here is a demonstration from the video clip of cancer cells in vitro disappearing as they are treated with </a:t>
            </a:r>
            <a:r>
              <a:rPr lang="en-US" dirty="0" err="1" smtClean="0"/>
              <a:t>sulforaphane</a:t>
            </a:r>
            <a:r>
              <a:rPr lang="en-US" dirty="0" smtClean="0"/>
              <a:t> (MCF7 is an estrogen receptor + BC cell, and SUM159 is an ER – BC cell):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306" y="3634596"/>
            <a:ext cx="7441721" cy="3107505"/>
          </a:xfrm>
          <a:prstGeom prst="rect">
            <a:avLst/>
          </a:prstGeom>
        </p:spPr>
      </p:pic>
    </p:spTree>
    <p:extLst>
      <p:ext uri="{BB962C8B-B14F-4D97-AF65-F5344CB8AC3E}">
        <p14:creationId xmlns:p14="http://schemas.microsoft.com/office/powerpoint/2010/main" val="2246373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2924" y="350808"/>
            <a:ext cx="8911687" cy="822384"/>
          </a:xfrm>
        </p:spPr>
        <p:txBody>
          <a:bodyPr>
            <a:normAutofit fontScale="90000"/>
          </a:bodyPr>
          <a:lstStyle/>
          <a:p>
            <a:pPr algn="ctr"/>
            <a:r>
              <a:rPr lang="en-US" dirty="0" smtClean="0"/>
              <a:t>Powerful  Nutrition You Can Grow at Home</a:t>
            </a:r>
            <a:endParaRPr lang="en-US" dirty="0"/>
          </a:p>
        </p:txBody>
      </p:sp>
      <p:sp>
        <p:nvSpPr>
          <p:cNvPr id="5" name="Text Placeholder 4"/>
          <p:cNvSpPr>
            <a:spLocks noGrp="1"/>
          </p:cNvSpPr>
          <p:nvPr>
            <p:ph type="body" idx="1"/>
          </p:nvPr>
        </p:nvSpPr>
        <p:spPr>
          <a:xfrm>
            <a:off x="2518913" y="1173192"/>
            <a:ext cx="4413192" cy="1219199"/>
          </a:xfrm>
        </p:spPr>
        <p:txBody>
          <a:bodyPr/>
          <a:lstStyle/>
          <a:p>
            <a:pPr algn="ctr"/>
            <a:r>
              <a:rPr lang="en-US" sz="1800" dirty="0" smtClean="0"/>
              <a:t>This Urban Cultivator, made in Canada, offers home grown broccoli and other sprouts in the kitchen year-round</a:t>
            </a:r>
            <a:endParaRPr lang="en-US" sz="1800" dirty="0"/>
          </a:p>
        </p:txBody>
      </p:sp>
      <p:sp>
        <p:nvSpPr>
          <p:cNvPr id="7" name="Text Placeholder 6"/>
          <p:cNvSpPr>
            <a:spLocks noGrp="1"/>
          </p:cNvSpPr>
          <p:nvPr>
            <p:ph type="body" sz="quarter" idx="3"/>
          </p:nvPr>
        </p:nvSpPr>
        <p:spPr>
          <a:xfrm>
            <a:off x="7437618" y="1017918"/>
            <a:ext cx="3999001" cy="1270957"/>
          </a:xfrm>
        </p:spPr>
        <p:txBody>
          <a:bodyPr/>
          <a:lstStyle/>
          <a:p>
            <a:pPr algn="ctr"/>
            <a:r>
              <a:rPr lang="en-US" sz="1800" dirty="0" smtClean="0"/>
              <a:t>NASA is researching the growth of microgreens in micro-gravity for maximizing nutrition in space </a:t>
            </a:r>
          </a:p>
          <a:p>
            <a:pPr algn="ctr"/>
            <a:r>
              <a:rPr lang="en-US" sz="1000" dirty="0" smtClean="0"/>
              <a:t>[article by Jim Siegel Celebration News April 2017] </a:t>
            </a:r>
            <a:endParaRPr lang="en-US" sz="1000" dirty="0"/>
          </a:p>
        </p:txBody>
      </p:sp>
      <p:pic>
        <p:nvPicPr>
          <p:cNvPr id="10" name="Content Placeholder 9"/>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953555" y="2546350"/>
            <a:ext cx="3168770" cy="4061484"/>
          </a:xfrm>
        </p:spPr>
      </p:pic>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89213" y="2597149"/>
            <a:ext cx="4343400" cy="4177461"/>
          </a:xfrm>
        </p:spPr>
      </p:pic>
    </p:spTree>
    <p:extLst>
      <p:ext uri="{BB962C8B-B14F-4D97-AF65-F5344CB8AC3E}">
        <p14:creationId xmlns:p14="http://schemas.microsoft.com/office/powerpoint/2010/main" val="2174531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53592" y="177553"/>
            <a:ext cx="9951021" cy="1162975"/>
          </a:xfrm>
        </p:spPr>
        <p:txBody>
          <a:bodyPr>
            <a:normAutofit fontScale="90000"/>
          </a:bodyPr>
          <a:lstStyle/>
          <a:p>
            <a:r>
              <a:rPr lang="en-US" dirty="0" smtClean="0"/>
              <a:t>Triterpenoids in Food give many herbs, spices and other foods their therapeutic properties</a:t>
            </a:r>
            <a:br>
              <a:rPr lang="en-US" dirty="0" smtClean="0"/>
            </a:br>
            <a:endParaRPr lang="en-US" dirty="0"/>
          </a:p>
        </p:txBody>
      </p:sp>
      <p:sp>
        <p:nvSpPr>
          <p:cNvPr id="8" name="Content Placeholder 7"/>
          <p:cNvSpPr>
            <a:spLocks noGrp="1"/>
          </p:cNvSpPr>
          <p:nvPr>
            <p:ph idx="1"/>
          </p:nvPr>
        </p:nvSpPr>
        <p:spPr>
          <a:xfrm>
            <a:off x="1340528" y="1429305"/>
            <a:ext cx="10164084" cy="4998128"/>
          </a:xfrm>
        </p:spPr>
        <p:txBody>
          <a:bodyPr>
            <a:normAutofit fontScale="92500" lnSpcReduction="10000"/>
          </a:bodyPr>
          <a:lstStyle/>
          <a:p>
            <a:pPr marL="0" indent="0" algn="ctr">
              <a:buNone/>
            </a:pPr>
            <a:r>
              <a:rPr lang="en-US" sz="1400" i="1" dirty="0" smtClean="0"/>
              <a:t>“Triterpenes </a:t>
            </a:r>
            <a:r>
              <a:rPr lang="en-US" sz="1400" i="1" dirty="0"/>
              <a:t>are natural compounds showing a wide spectrum of biological effects. They proved to have anti-bacterial, anti-viral, anti-fungal, anti-oxidative and anti-inflammatory properties, as well as anti-cancer and </a:t>
            </a:r>
            <a:r>
              <a:rPr lang="en-US" sz="1400" i="1" dirty="0" err="1"/>
              <a:t>chemopreventive</a:t>
            </a:r>
            <a:r>
              <a:rPr lang="en-US" sz="1400" i="1" dirty="0"/>
              <a:t> ones. Not only they are capable of inhibiting life of neoplastic cell lines, but also induce apoptosis of cancer cells, to cause their “suicidal” death, with no threat to normal cells of the body. Such properties, in particular the selectivity of triterpenes’ activity, present them as alternatives in cancer treatment and prevention. Therefore, it is essential to gain such compounds, for evaluation of their cytotoxic properties and underlying mechanisms, through synthesis of new </a:t>
            </a:r>
            <a:r>
              <a:rPr lang="en-US" sz="1400" i="1" dirty="0" smtClean="0"/>
              <a:t>derivatives” </a:t>
            </a:r>
            <a:r>
              <a:rPr lang="en-US" sz="1400" dirty="0"/>
              <a:t>(</a:t>
            </a:r>
            <a:r>
              <a:rPr lang="en-US" sz="1400" dirty="0" err="1"/>
              <a:t>Chudzik</a:t>
            </a:r>
            <a:r>
              <a:rPr lang="en-US" sz="1400" dirty="0"/>
              <a:t>, </a:t>
            </a:r>
            <a:r>
              <a:rPr lang="en-US" sz="1400" dirty="0" err="1"/>
              <a:t>Korzonek-Szlacheta</a:t>
            </a:r>
            <a:r>
              <a:rPr lang="en-US" sz="1400" dirty="0"/>
              <a:t>, &amp; </a:t>
            </a:r>
            <a:r>
              <a:rPr lang="en-US" sz="1400" dirty="0" err="1" smtClean="0"/>
              <a:t>Wojciech</a:t>
            </a:r>
            <a:r>
              <a:rPr lang="en-US" sz="1400" dirty="0"/>
              <a:t>, 2015</a:t>
            </a:r>
            <a:r>
              <a:rPr lang="en-US" sz="1400" dirty="0" smtClean="0"/>
              <a:t>).</a:t>
            </a:r>
          </a:p>
          <a:p>
            <a:pPr marL="0" indent="0">
              <a:buNone/>
            </a:pPr>
            <a:r>
              <a:rPr lang="en-US" sz="1500" dirty="0" smtClean="0"/>
              <a:t>Edible triterpenes are found in many categories of foods, including:</a:t>
            </a:r>
          </a:p>
          <a:p>
            <a:r>
              <a:rPr lang="en-US" sz="2400" dirty="0" err="1" smtClean="0"/>
              <a:t>Adaptogens</a:t>
            </a:r>
            <a:r>
              <a:rPr lang="en-US" sz="2400" dirty="0" smtClean="0"/>
              <a:t> like </a:t>
            </a:r>
            <a:r>
              <a:rPr lang="en-US" sz="2400" dirty="0" err="1" smtClean="0"/>
              <a:t>ashwaganda</a:t>
            </a:r>
            <a:r>
              <a:rPr lang="en-US" sz="2400" dirty="0" smtClean="0"/>
              <a:t>, ginseng, licorice, </a:t>
            </a:r>
            <a:r>
              <a:rPr lang="en-US" sz="2400" dirty="0" err="1" smtClean="0"/>
              <a:t>Tulsi</a:t>
            </a:r>
            <a:r>
              <a:rPr lang="en-US" sz="2400" dirty="0" smtClean="0"/>
              <a:t> </a:t>
            </a:r>
          </a:p>
          <a:p>
            <a:r>
              <a:rPr lang="en-US" sz="2400" dirty="0" smtClean="0"/>
              <a:t>Fragrant herbs like rosemary, thyme, basil and peppermint</a:t>
            </a:r>
          </a:p>
          <a:p>
            <a:r>
              <a:rPr lang="en-US" sz="2400" dirty="0" smtClean="0"/>
              <a:t>Mushrooms </a:t>
            </a:r>
          </a:p>
          <a:p>
            <a:r>
              <a:rPr lang="en-US" sz="2400" dirty="0" smtClean="0"/>
              <a:t>Citrus peel--juice lemons and oranges or include them with peel in smoothies </a:t>
            </a:r>
            <a:r>
              <a:rPr lang="en-US" sz="2400" dirty="0"/>
              <a:t>(University, 2015)</a:t>
            </a:r>
            <a:endParaRPr lang="en-US" sz="2400" dirty="0" smtClean="0"/>
          </a:p>
          <a:p>
            <a:r>
              <a:rPr lang="en-US" sz="2400" dirty="0" smtClean="0"/>
              <a:t>Seaweed</a:t>
            </a:r>
          </a:p>
          <a:p>
            <a:r>
              <a:rPr lang="en-US" sz="2400" dirty="0" smtClean="0"/>
              <a:t>Cucumber, strawberries, mango pulp, olive fruit, black tea (Editor, 2016)</a:t>
            </a:r>
          </a:p>
          <a:p>
            <a:endParaRPr lang="en-US" sz="1600" i="1" dirty="0"/>
          </a:p>
        </p:txBody>
      </p:sp>
    </p:spTree>
    <p:extLst>
      <p:ext uri="{BB962C8B-B14F-4D97-AF65-F5344CB8AC3E}">
        <p14:creationId xmlns:p14="http://schemas.microsoft.com/office/powerpoint/2010/main" val="3499133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356558"/>
            <a:ext cx="8911687" cy="1548442"/>
          </a:xfrm>
        </p:spPr>
        <p:txBody>
          <a:bodyPr>
            <a:normAutofit fontScale="90000"/>
          </a:bodyPr>
          <a:lstStyle/>
          <a:p>
            <a:pPr algn="ctr"/>
            <a:r>
              <a:rPr lang="en-US" dirty="0" smtClean="0"/>
              <a:t>Mushrooms </a:t>
            </a:r>
            <a:br>
              <a:rPr lang="en-US" dirty="0" smtClean="0"/>
            </a:br>
            <a:r>
              <a:rPr lang="en-US" sz="2400" dirty="0" err="1" smtClean="0"/>
              <a:t>Maitake</a:t>
            </a:r>
            <a:r>
              <a:rPr lang="en-US" sz="2400" dirty="0" smtClean="0"/>
              <a:t>, Shiitake, Oyster, </a:t>
            </a:r>
            <a:r>
              <a:rPr lang="en-US" sz="2400" dirty="0" err="1" smtClean="0"/>
              <a:t>Cordyceps</a:t>
            </a:r>
            <a:r>
              <a:rPr lang="en-US" sz="2400" dirty="0" smtClean="0"/>
              <a:t>, </a:t>
            </a:r>
            <a:r>
              <a:rPr lang="en-US" sz="2400" dirty="0" err="1" smtClean="0"/>
              <a:t>Reishi</a:t>
            </a:r>
            <a:r>
              <a:rPr lang="en-US" sz="2400" dirty="0" smtClean="0"/>
              <a:t>, Turkey Tail, </a:t>
            </a:r>
            <a:r>
              <a:rPr lang="en-US" sz="2400" dirty="0" err="1" smtClean="0"/>
              <a:t>Chaga</a:t>
            </a:r>
            <a:r>
              <a:rPr lang="en-US" dirty="0" smtClean="0"/>
              <a:t>…</a:t>
            </a: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80891" y="2007079"/>
            <a:ext cx="4203939" cy="3896765"/>
          </a:xfrm>
        </p:spPr>
      </p:pic>
      <p:sp>
        <p:nvSpPr>
          <p:cNvPr id="5" name="Content Placeholder 4"/>
          <p:cNvSpPr>
            <a:spLocks noGrp="1"/>
          </p:cNvSpPr>
          <p:nvPr>
            <p:ph sz="half" idx="2"/>
          </p:nvPr>
        </p:nvSpPr>
        <p:spPr>
          <a:xfrm>
            <a:off x="6855124" y="2007079"/>
            <a:ext cx="4888301" cy="4543245"/>
          </a:xfrm>
        </p:spPr>
        <p:txBody>
          <a:bodyPr>
            <a:normAutofit lnSpcReduction="10000"/>
          </a:bodyPr>
          <a:lstStyle/>
          <a:p>
            <a:r>
              <a:rPr lang="en-US" dirty="0" smtClean="0"/>
              <a:t>Tremendous research has been devoted to the medicinal benefits of  mushrooms (over 100 species have been studied), including the ability to boost immunity and reduce inflammation </a:t>
            </a:r>
            <a:r>
              <a:rPr lang="en-US" dirty="0"/>
              <a:t>(Moro et al., 2012</a:t>
            </a:r>
            <a:r>
              <a:rPr lang="en-US" dirty="0" smtClean="0"/>
              <a:t>); in cancer treatment, sometimes along with traditional chemo </a:t>
            </a:r>
            <a:r>
              <a:rPr lang="en-US" dirty="0"/>
              <a:t>(“Mushrooms,” </a:t>
            </a:r>
            <a:r>
              <a:rPr lang="en-US" dirty="0" err="1"/>
              <a:t>n.d</a:t>
            </a:r>
            <a:r>
              <a:rPr lang="en-US" dirty="0" err="1" smtClean="0"/>
              <a:t>.</a:t>
            </a:r>
            <a:r>
              <a:rPr lang="en-US" dirty="0" smtClean="0"/>
              <a:t>).</a:t>
            </a:r>
          </a:p>
          <a:p>
            <a:r>
              <a:rPr lang="en-US" dirty="0" smtClean="0"/>
              <a:t>A number of compounds in mushrooms have anti-cancer properties, including </a:t>
            </a:r>
            <a:r>
              <a:rPr lang="en-US" dirty="0" err="1" smtClean="0"/>
              <a:t>lentinan</a:t>
            </a:r>
            <a:r>
              <a:rPr lang="en-US" dirty="0" smtClean="0"/>
              <a:t>, </a:t>
            </a:r>
            <a:r>
              <a:rPr lang="en-US" dirty="0" smtClean="0"/>
              <a:t>studied </a:t>
            </a:r>
            <a:r>
              <a:rPr lang="en-US" dirty="0" smtClean="0"/>
              <a:t>for increasing survival rates in cancer </a:t>
            </a:r>
            <a:r>
              <a:rPr lang="en-US" dirty="0" smtClean="0"/>
              <a:t>patients, </a:t>
            </a:r>
            <a:r>
              <a:rPr lang="en-US" dirty="0" smtClean="0"/>
              <a:t>and polysaccharides, which can help with side effects of treatment </a:t>
            </a:r>
            <a:r>
              <a:rPr lang="en-US" dirty="0"/>
              <a:t>(</a:t>
            </a:r>
            <a:r>
              <a:rPr lang="en-US" dirty="0" err="1"/>
              <a:t>Lindequist</a:t>
            </a:r>
            <a:r>
              <a:rPr lang="en-US" dirty="0"/>
              <a:t>, </a:t>
            </a:r>
            <a:r>
              <a:rPr lang="en-US" dirty="0" err="1"/>
              <a:t>Niedermeyer</a:t>
            </a:r>
            <a:r>
              <a:rPr lang="en-US" dirty="0"/>
              <a:t>, &amp; </a:t>
            </a:r>
            <a:r>
              <a:rPr lang="en-US" dirty="0" err="1"/>
              <a:t>Jülich</a:t>
            </a:r>
            <a:r>
              <a:rPr lang="en-US" dirty="0"/>
              <a:t>, 2005</a:t>
            </a:r>
            <a:r>
              <a:rPr lang="en-US" dirty="0" smtClean="0"/>
              <a:t>).</a:t>
            </a:r>
            <a:endParaRPr lang="en-US" dirty="0"/>
          </a:p>
        </p:txBody>
      </p:sp>
      <p:sp>
        <p:nvSpPr>
          <p:cNvPr id="6" name="TextBox 5"/>
          <p:cNvSpPr txBox="1"/>
          <p:nvPr/>
        </p:nvSpPr>
        <p:spPr>
          <a:xfrm>
            <a:off x="2340635" y="6005923"/>
            <a:ext cx="4244196" cy="738664"/>
          </a:xfrm>
          <a:prstGeom prst="rect">
            <a:avLst/>
          </a:prstGeom>
          <a:noFill/>
        </p:spPr>
        <p:txBody>
          <a:bodyPr wrap="square" rtlCol="0">
            <a:spAutoFit/>
          </a:bodyPr>
          <a:lstStyle/>
          <a:p>
            <a:r>
              <a:rPr lang="en-US" sz="1400" i="1" dirty="0" smtClean="0"/>
              <a:t>Organic </a:t>
            </a:r>
            <a:r>
              <a:rPr lang="en-US" sz="1400" i="1" dirty="0" err="1" smtClean="0"/>
              <a:t>maitake</a:t>
            </a:r>
            <a:r>
              <a:rPr lang="en-US" sz="1400" i="1" dirty="0" smtClean="0"/>
              <a:t>, shiitake, oyster and baby </a:t>
            </a:r>
            <a:r>
              <a:rPr lang="en-US" sz="1400" i="1" dirty="0" err="1" smtClean="0"/>
              <a:t>bellas</a:t>
            </a:r>
            <a:r>
              <a:rPr lang="en-US" sz="1400" i="1" dirty="0" smtClean="0"/>
              <a:t>;  cooking whole mushrooms makes nutrients more available</a:t>
            </a:r>
            <a:endParaRPr lang="en-US" sz="1400" i="1" dirty="0"/>
          </a:p>
        </p:txBody>
      </p:sp>
    </p:spTree>
    <p:extLst>
      <p:ext uri="{BB962C8B-B14F-4D97-AF65-F5344CB8AC3E}">
        <p14:creationId xmlns:p14="http://schemas.microsoft.com/office/powerpoint/2010/main" val="2753924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92924" y="471578"/>
            <a:ext cx="8911687" cy="1035170"/>
          </a:xfrm>
        </p:spPr>
        <p:txBody>
          <a:bodyPr>
            <a:noAutofit/>
          </a:bodyPr>
          <a:lstStyle/>
          <a:p>
            <a:pPr algn="ctr"/>
            <a:r>
              <a:rPr lang="en-US" sz="2000" dirty="0" smtClean="0"/>
              <a:t>Mushrooms </a:t>
            </a:r>
            <a:r>
              <a:rPr lang="en-US" sz="2000" dirty="0" smtClean="0"/>
              <a:t>also contain </a:t>
            </a:r>
            <a:r>
              <a:rPr lang="en-US" sz="2000" dirty="0" err="1" smtClean="0"/>
              <a:t>ergosterol</a:t>
            </a:r>
            <a:r>
              <a:rPr lang="en-US" sz="2000" dirty="0" smtClean="0"/>
              <a:t> which converts to vitamin </a:t>
            </a:r>
            <a:r>
              <a:rPr lang="en-US" sz="2000" dirty="0" smtClean="0"/>
              <a:t>D2</a:t>
            </a:r>
            <a:r>
              <a:rPr lang="en-US" sz="2000" dirty="0"/>
              <a:t>,</a:t>
            </a:r>
            <a:r>
              <a:rPr lang="en-US" sz="2000" dirty="0" smtClean="0"/>
              <a:t> </a:t>
            </a:r>
            <a:r>
              <a:rPr lang="en-US" sz="2000" dirty="0" smtClean="0"/>
              <a:t>and </a:t>
            </a:r>
            <a:r>
              <a:rPr lang="en-US" sz="2000" dirty="0" err="1" smtClean="0"/>
              <a:t>adaptogenic</a:t>
            </a:r>
            <a:r>
              <a:rPr lang="en-US" sz="2000" dirty="0" smtClean="0"/>
              <a:t> properties to help improve hormone levels, stress, sleep </a:t>
            </a:r>
            <a:r>
              <a:rPr lang="en-US" sz="1800" dirty="0"/>
              <a:t>(California, </a:t>
            </a:r>
            <a:r>
              <a:rPr lang="en-US" sz="1800" dirty="0" err="1"/>
              <a:t>n.d</a:t>
            </a:r>
            <a:r>
              <a:rPr lang="en-US" sz="1800" dirty="0" err="1" smtClean="0"/>
              <a:t>.</a:t>
            </a:r>
            <a:r>
              <a:rPr lang="en-US" sz="1800" dirty="0" smtClean="0"/>
              <a:t>).</a:t>
            </a:r>
            <a:endParaRPr lang="en-US" sz="1100" dirty="0"/>
          </a:p>
        </p:txBody>
      </p:sp>
      <p:sp>
        <p:nvSpPr>
          <p:cNvPr id="7" name="Text Placeholder 6"/>
          <p:cNvSpPr>
            <a:spLocks noGrp="1"/>
          </p:cNvSpPr>
          <p:nvPr>
            <p:ph type="body" idx="1"/>
          </p:nvPr>
        </p:nvSpPr>
        <p:spPr>
          <a:xfrm>
            <a:off x="2127849" y="1581509"/>
            <a:ext cx="4804256" cy="856891"/>
          </a:xfrm>
        </p:spPr>
        <p:txBody>
          <a:bodyPr/>
          <a:lstStyle/>
          <a:p>
            <a:pPr algn="ctr"/>
            <a:r>
              <a:rPr lang="en-US" sz="1600" dirty="0" smtClean="0"/>
              <a:t>There are a number of supplement powders on the market </a:t>
            </a:r>
            <a:r>
              <a:rPr lang="en-US" sz="1600" dirty="0" smtClean="0">
                <a:hlinkClick r:id="rId3"/>
              </a:rPr>
              <a:t>Click on this link to read about adding mushroom powder to your coffee</a:t>
            </a:r>
            <a:endParaRPr lang="en-US" sz="500" dirty="0"/>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2589213" y="2597149"/>
            <a:ext cx="4343400" cy="3441341"/>
          </a:xfrm>
        </p:spPr>
      </p:pic>
      <p:sp>
        <p:nvSpPr>
          <p:cNvPr id="8" name="Text Placeholder 7"/>
          <p:cNvSpPr>
            <a:spLocks noGrp="1"/>
          </p:cNvSpPr>
          <p:nvPr>
            <p:ph type="body" sz="quarter" idx="3"/>
          </p:nvPr>
        </p:nvSpPr>
        <p:spPr>
          <a:xfrm>
            <a:off x="7506629" y="4980317"/>
            <a:ext cx="4156284" cy="1282461"/>
          </a:xfrm>
        </p:spPr>
        <p:txBody>
          <a:bodyPr/>
          <a:lstStyle/>
          <a:p>
            <a:r>
              <a:rPr lang="en-US" sz="1600" dirty="0" err="1" smtClean="0"/>
              <a:t>Mycobiologist</a:t>
            </a:r>
            <a:r>
              <a:rPr lang="en-US" sz="1600" dirty="0" smtClean="0"/>
              <a:t> Paul </a:t>
            </a:r>
            <a:r>
              <a:rPr lang="en-US" sz="1600" dirty="0" err="1" smtClean="0"/>
              <a:t>Stamets</a:t>
            </a:r>
            <a:r>
              <a:rPr lang="en-US" sz="1600" dirty="0" smtClean="0"/>
              <a:t> has several YouTube videos on mushrooms; in this one he describes how Turkey Tail mushrooms treated his mother’s BC in combo w/Herceptin</a:t>
            </a:r>
            <a:endParaRPr lang="en-US" sz="1600" dirty="0"/>
          </a:p>
        </p:txBody>
      </p:sp>
      <p:pic>
        <p:nvPicPr>
          <p:cNvPr id="10" name="7agK0nkiZpA"/>
          <p:cNvPicPr>
            <a:picLocks noGrp="1" noRot="1" noChangeAspect="1"/>
          </p:cNvPicPr>
          <p:nvPr>
            <p:ph sz="quarter" idx="4"/>
            <a:videoFile r:link="rId1"/>
          </p:nvPr>
        </p:nvPicPr>
        <p:blipFill>
          <a:blip r:embed="rId5"/>
          <a:stretch>
            <a:fillRect/>
          </a:stretch>
        </p:blipFill>
        <p:spPr>
          <a:xfrm>
            <a:off x="7599721" y="1777041"/>
            <a:ext cx="3904890" cy="3105510"/>
          </a:xfrm>
          <a:prstGeom prst="rect">
            <a:avLst/>
          </a:prstGeom>
        </p:spPr>
      </p:pic>
    </p:spTree>
    <p:extLst>
      <p:ext uri="{BB962C8B-B14F-4D97-AF65-F5344CB8AC3E}">
        <p14:creationId xmlns:p14="http://schemas.microsoft.com/office/powerpoint/2010/main" val="3910629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Allium family of vegetables, rich in sulfur, oligosaccharides, flavonoids, selenium</a:t>
            </a:r>
            <a:endParaRPr lang="en-US" dirty="0"/>
          </a:p>
        </p:txBody>
      </p:sp>
      <p:sp>
        <p:nvSpPr>
          <p:cNvPr id="4" name="Text Placeholder 3"/>
          <p:cNvSpPr>
            <a:spLocks noGrp="1"/>
          </p:cNvSpPr>
          <p:nvPr>
            <p:ph type="body" idx="1"/>
          </p:nvPr>
        </p:nvSpPr>
        <p:spPr/>
        <p:txBody>
          <a:bodyPr/>
          <a:lstStyle/>
          <a:p>
            <a:r>
              <a:rPr lang="en-US" dirty="0" smtClean="0"/>
              <a:t>Garlic</a:t>
            </a:r>
            <a:endParaRPr lang="en-US" dirty="0"/>
          </a:p>
        </p:txBody>
      </p:sp>
      <p:sp>
        <p:nvSpPr>
          <p:cNvPr id="5" name="Content Placeholder 4"/>
          <p:cNvSpPr>
            <a:spLocks noGrp="1"/>
          </p:cNvSpPr>
          <p:nvPr>
            <p:ph sz="half" idx="2"/>
          </p:nvPr>
        </p:nvSpPr>
        <p:spPr/>
        <p:txBody>
          <a:bodyPr>
            <a:normAutofit/>
          </a:bodyPr>
          <a:lstStyle/>
          <a:p>
            <a:r>
              <a:rPr lang="en-US" dirty="0" smtClean="0"/>
              <a:t>Research into the anticancer properties of garlic focus on the ability of this bulb to halt/block the formation of cancer-causing substances; reduce cell proliferation; enhance DNA repair and induce cancer cell death. The World Health Organization recommends 2-5 grams of </a:t>
            </a:r>
            <a:r>
              <a:rPr lang="en-US" dirty="0" err="1" smtClean="0"/>
              <a:t>allicin</a:t>
            </a:r>
            <a:r>
              <a:rPr lang="en-US" dirty="0" smtClean="0"/>
              <a:t> from garlic in any of its’ forms </a:t>
            </a:r>
            <a:r>
              <a:rPr lang="en-US" sz="1600" dirty="0" smtClean="0"/>
              <a:t>(</a:t>
            </a:r>
            <a:r>
              <a:rPr lang="en-US" sz="1600" dirty="0"/>
              <a:t>“Garlic and Cancer Prevention,” </a:t>
            </a:r>
            <a:r>
              <a:rPr lang="en-US" sz="1600" dirty="0" err="1"/>
              <a:t>n.d.</a:t>
            </a:r>
            <a:r>
              <a:rPr lang="en-US" sz="1600" dirty="0"/>
              <a:t>)</a:t>
            </a:r>
          </a:p>
        </p:txBody>
      </p:sp>
      <p:sp>
        <p:nvSpPr>
          <p:cNvPr id="6" name="Text Placeholder 5"/>
          <p:cNvSpPr>
            <a:spLocks noGrp="1"/>
          </p:cNvSpPr>
          <p:nvPr>
            <p:ph type="body" sz="quarter" idx="3"/>
          </p:nvPr>
        </p:nvSpPr>
        <p:spPr>
          <a:xfrm>
            <a:off x="7506630" y="1748287"/>
            <a:ext cx="3753718" cy="609600"/>
          </a:xfrm>
        </p:spPr>
        <p:txBody>
          <a:bodyPr/>
          <a:lstStyle/>
          <a:p>
            <a:pPr algn="ctr"/>
            <a:r>
              <a:rPr lang="en-US" sz="2000" dirty="0" smtClean="0"/>
              <a:t>Onion, Leeks, Shallots, Chives</a:t>
            </a:r>
            <a:endParaRPr lang="en-US" sz="2000" dirty="0"/>
          </a:p>
        </p:txBody>
      </p:sp>
      <p:sp>
        <p:nvSpPr>
          <p:cNvPr id="7" name="Content Placeholder 6"/>
          <p:cNvSpPr>
            <a:spLocks noGrp="1"/>
          </p:cNvSpPr>
          <p:nvPr>
            <p:ph sz="quarter" idx="4"/>
          </p:nvPr>
        </p:nvSpPr>
        <p:spPr>
          <a:xfrm>
            <a:off x="7166957" y="2461404"/>
            <a:ext cx="4338674" cy="3807124"/>
          </a:xfrm>
        </p:spPr>
        <p:txBody>
          <a:bodyPr>
            <a:normAutofit lnSpcReduction="10000"/>
          </a:bodyPr>
          <a:lstStyle/>
          <a:p>
            <a:r>
              <a:rPr lang="en-US" dirty="0" smtClean="0"/>
              <a:t>Most research on the medicinal benefits of allium vegetables focuses on gastrointestinal cancers, but associations exist for reduction of many types of cancer when allium foods are consumed on a daily basis. In addition to the bioactive compounds listed in the title, allium vegetables are a significant source of fiber, potassium, iron and vitamin C, and they may also have antimicrobial and immune boosting benefits </a:t>
            </a:r>
            <a:r>
              <a:rPr lang="en-US" dirty="0"/>
              <a:t> (</a:t>
            </a:r>
            <a:r>
              <a:rPr lang="en-US" dirty="0" err="1"/>
              <a:t>Nicastro</a:t>
            </a:r>
            <a:r>
              <a:rPr lang="en-US" dirty="0"/>
              <a:t>, Ross, &amp; Milner, 2015</a:t>
            </a:r>
            <a:r>
              <a:rPr lang="en-US" dirty="0" smtClean="0"/>
              <a:t>).</a:t>
            </a:r>
            <a:endParaRPr lang="en-US" dirty="0"/>
          </a:p>
        </p:txBody>
      </p:sp>
    </p:spTree>
    <p:extLst>
      <p:ext uri="{BB962C8B-B14F-4D97-AF65-F5344CB8AC3E}">
        <p14:creationId xmlns:p14="http://schemas.microsoft.com/office/powerpoint/2010/main" val="1220352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4378</TotalTime>
  <Words>3385</Words>
  <Application>Microsoft Office PowerPoint</Application>
  <PresentationFormat>Widescreen</PresentationFormat>
  <Paragraphs>103</Paragraphs>
  <Slides>18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Century Gothic</vt:lpstr>
      <vt:lpstr>Wingdings 3</vt:lpstr>
      <vt:lpstr>Wisp</vt:lpstr>
      <vt:lpstr>Cancer Fighting Foods by Kimberly Kirschner, Willow Star Haven Foundation</vt:lpstr>
      <vt:lpstr>Cruciferous Vegetables contain Glucosinolates: Sulforaphane, I3C and DIM</vt:lpstr>
      <vt:lpstr>Getting your Brassica on…</vt:lpstr>
      <vt:lpstr>Sprouts excerpt from NutritionFacts.org video</vt:lpstr>
      <vt:lpstr>Powerful  Nutrition You Can Grow at Home</vt:lpstr>
      <vt:lpstr>Triterpenoids in Food give many herbs, spices and other foods their therapeutic properties </vt:lpstr>
      <vt:lpstr>Mushrooms  Maitake, Shiitake, Oyster, Cordyceps, Reishi, Turkey Tail, Chaga…</vt:lpstr>
      <vt:lpstr>Mushrooms also contain ergosterol which converts to vitamin D2, and adaptogenic properties to help improve hormone levels, stress, sleep (California, n.d.).</vt:lpstr>
      <vt:lpstr>The Allium family of vegetables, rich in sulfur, oligosaccharides, flavonoids, selenium</vt:lpstr>
      <vt:lpstr>Turmeric Root and Ginger</vt:lpstr>
      <vt:lpstr>“Berries Seem to Burst with Cancer Protection”  (AICR newsletter #119, Spring 2013) Anti-cancer polyphenols fall into multiple classes with Lycopene emerging as the star for Estrogen Receptor Negative Breast Cancer</vt:lpstr>
      <vt:lpstr>Avocado and Nuts, Soy Isoflavones</vt:lpstr>
      <vt:lpstr>Green Tea</vt:lpstr>
      <vt:lpstr>The Medicine in Food: there are so many beneficial phytonutrients  in a whole-food-plant-based diet, brilliantly packaged by nature</vt:lpstr>
      <vt:lpstr>Magic Mineral Broth  basic recipe link: http://www.rebeccakatz.com/magic-mineral-broth/ ; books by Rebecca Katz include Clean Soups; The Cancer Fighting Kitchen; The Longevity Kitchen</vt:lpstr>
      <vt:lpstr>Medicinal Mushroom Soup</vt:lpstr>
      <vt:lpstr>References:</vt:lpstr>
      <vt:lpstr>References continued: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Cancer Fighting Foods</dc:title>
  <dc:creator>kim kirschner</dc:creator>
  <cp:lastModifiedBy>kim kirschner</cp:lastModifiedBy>
  <cp:revision>78</cp:revision>
  <dcterms:created xsi:type="dcterms:W3CDTF">2017-04-04T01:13:12Z</dcterms:created>
  <dcterms:modified xsi:type="dcterms:W3CDTF">2017-04-07T13:11:07Z</dcterms:modified>
</cp:coreProperties>
</file>